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91" r:id="rId6"/>
    <p:sldId id="261" r:id="rId7"/>
    <p:sldId id="262" r:id="rId8"/>
    <p:sldId id="264" r:id="rId9"/>
    <p:sldId id="265" r:id="rId10"/>
    <p:sldId id="266" r:id="rId11"/>
    <p:sldId id="267" r:id="rId12"/>
    <p:sldId id="292" r:id="rId13"/>
    <p:sldId id="269" r:id="rId14"/>
    <p:sldId id="270" r:id="rId15"/>
    <p:sldId id="275" r:id="rId16"/>
    <p:sldId id="271" r:id="rId17"/>
    <p:sldId id="276" r:id="rId18"/>
    <p:sldId id="272" r:id="rId19"/>
    <p:sldId id="277" r:id="rId20"/>
    <p:sldId id="273" r:id="rId21"/>
    <p:sldId id="280" r:id="rId22"/>
    <p:sldId id="281" r:id="rId23"/>
    <p:sldId id="282" r:id="rId24"/>
    <p:sldId id="278" r:id="rId25"/>
    <p:sldId id="283" r:id="rId26"/>
    <p:sldId id="286" r:id="rId27"/>
    <p:sldId id="274" r:id="rId28"/>
    <p:sldId id="284" r:id="rId29"/>
    <p:sldId id="285" r:id="rId30"/>
    <p:sldId id="287" r:id="rId31"/>
    <p:sldId id="288" r:id="rId32"/>
    <p:sldId id="295"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s, Kimberly" initials="RK" lastIdx="1" clrIdx="0">
    <p:extLst>
      <p:ext uri="{19B8F6BF-5375-455C-9EA6-DF929625EA0E}">
        <p15:presenceInfo xmlns:p15="http://schemas.microsoft.com/office/powerpoint/2012/main" userId="S::RoberK@CobbCounty.org::e0108372-8630-479c-9107-0ed898867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120" d="100"/>
          <a:sy n="120"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61FAA3-B523-4211-B248-F0F9C494C9B6}"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A8AC8E69-408E-4E7E-B916-AB1AB06C0F42}">
      <dgm:prSet/>
      <dgm:spPr/>
      <dgm:t>
        <a:bodyPr/>
        <a:lstStyle/>
        <a:p>
          <a:r>
            <a:rPr lang="en-US" b="1" dirty="0">
              <a:latin typeface="Arial" panose="020B0604020202020204" pitchFamily="34" charset="0"/>
              <a:cs typeface="Arial" panose="020B0604020202020204" pitchFamily="34" charset="0"/>
            </a:rPr>
            <a:t>2021 ARP Act Overview</a:t>
          </a:r>
        </a:p>
      </dgm:t>
    </dgm:pt>
    <dgm:pt modelId="{E007CCD8-0A66-4F23-95D9-5267AC0B04D9}" type="parTrans" cxnId="{0803EDC1-9241-4D11-849F-8E9DB4022A76}">
      <dgm:prSet/>
      <dgm:spPr/>
      <dgm:t>
        <a:bodyPr/>
        <a:lstStyle/>
        <a:p>
          <a:endParaRPr lang="en-US"/>
        </a:p>
      </dgm:t>
    </dgm:pt>
    <dgm:pt modelId="{5E161C8D-448D-47E3-8102-99E7D07491F7}" type="sibTrans" cxnId="{0803EDC1-9241-4D11-849F-8E9DB4022A76}">
      <dgm:prSet/>
      <dgm:spPr/>
      <dgm:t>
        <a:bodyPr/>
        <a:lstStyle/>
        <a:p>
          <a:endParaRPr lang="en-US"/>
        </a:p>
      </dgm:t>
    </dgm:pt>
    <dgm:pt modelId="{356D6F92-4CA3-40F1-B303-8778A19C56C1}">
      <dgm:prSet/>
      <dgm:spPr/>
      <dgm:t>
        <a:bodyPr/>
        <a:lstStyle/>
        <a:p>
          <a:r>
            <a:rPr lang="en-US" b="1" dirty="0">
              <a:latin typeface="Arial" panose="020B0604020202020204" pitchFamily="34" charset="0"/>
              <a:cs typeface="Arial" panose="020B0604020202020204" pitchFamily="34" charset="0"/>
            </a:rPr>
            <a:t>Qualifying Populations</a:t>
          </a:r>
        </a:p>
      </dgm:t>
    </dgm:pt>
    <dgm:pt modelId="{ECC88D8E-FA1F-47F7-A026-B4B713249BB9}" type="parTrans" cxnId="{921C52C6-0A0D-4AA6-8CEE-6ED8121B0983}">
      <dgm:prSet/>
      <dgm:spPr/>
      <dgm:t>
        <a:bodyPr/>
        <a:lstStyle/>
        <a:p>
          <a:endParaRPr lang="en-US"/>
        </a:p>
      </dgm:t>
    </dgm:pt>
    <dgm:pt modelId="{C9668D57-DF4D-4687-A654-EA9B4CEF1E7B}" type="sibTrans" cxnId="{921C52C6-0A0D-4AA6-8CEE-6ED8121B0983}">
      <dgm:prSet/>
      <dgm:spPr/>
      <dgm:t>
        <a:bodyPr/>
        <a:lstStyle/>
        <a:p>
          <a:endParaRPr lang="en-US"/>
        </a:p>
      </dgm:t>
    </dgm:pt>
    <dgm:pt modelId="{0B237B9B-6641-451C-8F4B-B1310452E063}">
      <dgm:prSet/>
      <dgm:spPr/>
      <dgm:t>
        <a:bodyPr/>
        <a:lstStyle/>
        <a:p>
          <a:r>
            <a:rPr lang="en-US" b="1" dirty="0">
              <a:latin typeface="Arial" panose="020B0604020202020204" pitchFamily="34" charset="0"/>
              <a:cs typeface="Arial" panose="020B0604020202020204" pitchFamily="34" charset="0"/>
            </a:rPr>
            <a:t>Other Populations Definitions</a:t>
          </a:r>
        </a:p>
      </dgm:t>
    </dgm:pt>
    <dgm:pt modelId="{EEAE8CCE-D9DB-47BD-AED0-8EEDDCF39DEB}" type="parTrans" cxnId="{CCB1CB72-204C-4FA9-B55F-013F2436E9BB}">
      <dgm:prSet/>
      <dgm:spPr/>
      <dgm:t>
        <a:bodyPr/>
        <a:lstStyle/>
        <a:p>
          <a:endParaRPr lang="en-US"/>
        </a:p>
      </dgm:t>
    </dgm:pt>
    <dgm:pt modelId="{34892A25-AA6F-4A65-A9AE-37A35F02A773}" type="sibTrans" cxnId="{CCB1CB72-204C-4FA9-B55F-013F2436E9BB}">
      <dgm:prSet/>
      <dgm:spPr/>
      <dgm:t>
        <a:bodyPr/>
        <a:lstStyle/>
        <a:p>
          <a:endParaRPr lang="en-US"/>
        </a:p>
      </dgm:t>
    </dgm:pt>
    <dgm:pt modelId="{F8D8336F-E194-4B7E-A513-F87D83AB9B11}">
      <dgm:prSet/>
      <dgm:spPr/>
      <dgm:t>
        <a:bodyPr/>
        <a:lstStyle/>
        <a:p>
          <a:r>
            <a:rPr lang="en-US" b="1" dirty="0">
              <a:latin typeface="Arial" panose="020B0604020202020204" pitchFamily="34" charset="0"/>
              <a:cs typeface="Arial" panose="020B0604020202020204" pitchFamily="34" charset="0"/>
            </a:rPr>
            <a:t>Eligible Activities</a:t>
          </a:r>
        </a:p>
      </dgm:t>
    </dgm:pt>
    <dgm:pt modelId="{811157E7-7855-4C8D-894A-EA1C5E841261}" type="parTrans" cxnId="{F97F7CB1-B1CC-4974-B484-1B95C0A1A215}">
      <dgm:prSet/>
      <dgm:spPr/>
      <dgm:t>
        <a:bodyPr/>
        <a:lstStyle/>
        <a:p>
          <a:endParaRPr lang="en-US"/>
        </a:p>
      </dgm:t>
    </dgm:pt>
    <dgm:pt modelId="{5B69B7B9-E6D7-4DEC-9B53-2001F9E4E2CD}" type="sibTrans" cxnId="{F97F7CB1-B1CC-4974-B484-1B95C0A1A215}">
      <dgm:prSet/>
      <dgm:spPr/>
      <dgm:t>
        <a:bodyPr/>
        <a:lstStyle/>
        <a:p>
          <a:endParaRPr lang="en-US"/>
        </a:p>
      </dgm:t>
    </dgm:pt>
    <dgm:pt modelId="{F9F9E3C6-63D3-40C4-B2F1-ABE12B120B3A}">
      <dgm:prSet/>
      <dgm:spPr/>
      <dgm:t>
        <a:bodyPr/>
        <a:lstStyle/>
        <a:p>
          <a:r>
            <a:rPr lang="en-US" b="1" dirty="0">
              <a:latin typeface="Arial" panose="020B0604020202020204" pitchFamily="34" charset="0"/>
              <a:cs typeface="Arial" panose="020B0604020202020204" pitchFamily="34" charset="0"/>
            </a:rPr>
            <a:t>Project Records</a:t>
          </a:r>
        </a:p>
      </dgm:t>
    </dgm:pt>
    <dgm:pt modelId="{1C6E445F-EEE2-4C8A-B1B3-73F5F9A51202}" type="parTrans" cxnId="{F8DB50FA-855F-4E33-A6B9-5656EFD68D00}">
      <dgm:prSet/>
      <dgm:spPr/>
      <dgm:t>
        <a:bodyPr/>
        <a:lstStyle/>
        <a:p>
          <a:endParaRPr lang="en-US"/>
        </a:p>
      </dgm:t>
    </dgm:pt>
    <dgm:pt modelId="{7605577B-97AD-41B2-95A8-658C3511D569}" type="sibTrans" cxnId="{F8DB50FA-855F-4E33-A6B9-5656EFD68D00}">
      <dgm:prSet/>
      <dgm:spPr/>
      <dgm:t>
        <a:bodyPr/>
        <a:lstStyle/>
        <a:p>
          <a:endParaRPr lang="en-US"/>
        </a:p>
      </dgm:t>
    </dgm:pt>
    <dgm:pt modelId="{8FE22F99-B839-463C-B768-8B8DBBBA587D}">
      <dgm:prSet/>
      <dgm:spPr/>
      <dgm:t>
        <a:bodyPr/>
        <a:lstStyle/>
        <a:p>
          <a:r>
            <a:rPr lang="en-US" b="1" dirty="0">
              <a:latin typeface="Arial" panose="020B0604020202020204" pitchFamily="34" charset="0"/>
              <a:cs typeface="Arial" panose="020B0604020202020204" pitchFamily="34" charset="0"/>
            </a:rPr>
            <a:t>Record Retention </a:t>
          </a:r>
        </a:p>
      </dgm:t>
    </dgm:pt>
    <dgm:pt modelId="{68159619-AAC6-4D37-AC34-79E93660730C}" type="parTrans" cxnId="{CAEBC3B0-42BB-457A-A473-F67C116ADCB3}">
      <dgm:prSet/>
      <dgm:spPr/>
      <dgm:t>
        <a:bodyPr/>
        <a:lstStyle/>
        <a:p>
          <a:endParaRPr lang="en-US"/>
        </a:p>
      </dgm:t>
    </dgm:pt>
    <dgm:pt modelId="{78FE64DB-AEFD-4B17-A6C8-FEF4732757A5}" type="sibTrans" cxnId="{CAEBC3B0-42BB-457A-A473-F67C116ADCB3}">
      <dgm:prSet/>
      <dgm:spPr/>
      <dgm:t>
        <a:bodyPr/>
        <a:lstStyle/>
        <a:p>
          <a:endParaRPr lang="en-US"/>
        </a:p>
      </dgm:t>
    </dgm:pt>
    <dgm:pt modelId="{F1B1F5D1-9097-4693-ABA2-63DDA8465025}">
      <dgm:prSet/>
      <dgm:spPr/>
      <dgm:t>
        <a:bodyPr/>
        <a:lstStyle/>
        <a:p>
          <a:r>
            <a:rPr lang="en-US" b="1" dirty="0">
              <a:latin typeface="Arial" panose="020B0604020202020204" pitchFamily="34" charset="0"/>
              <a:cs typeface="Arial" panose="020B0604020202020204" pitchFamily="34" charset="0"/>
            </a:rPr>
            <a:t>HOME-ARP Income &amp; Rent Limits</a:t>
          </a:r>
        </a:p>
      </dgm:t>
    </dgm:pt>
    <dgm:pt modelId="{468989F6-6490-4712-9D74-64586BB971A8}" type="parTrans" cxnId="{CA8DA7E3-3187-4090-842E-BEC5477A2658}">
      <dgm:prSet/>
      <dgm:spPr/>
      <dgm:t>
        <a:bodyPr/>
        <a:lstStyle/>
        <a:p>
          <a:endParaRPr lang="en-US"/>
        </a:p>
      </dgm:t>
    </dgm:pt>
    <dgm:pt modelId="{E5EE7B1F-898B-46FB-8785-46EA47097EE2}" type="sibTrans" cxnId="{CA8DA7E3-3187-4090-842E-BEC5477A2658}">
      <dgm:prSet/>
      <dgm:spPr/>
      <dgm:t>
        <a:bodyPr/>
        <a:lstStyle/>
        <a:p>
          <a:endParaRPr lang="en-US"/>
        </a:p>
      </dgm:t>
    </dgm:pt>
    <dgm:pt modelId="{316A727A-6106-488F-BCDD-5AD325AABB29}">
      <dgm:prSet/>
      <dgm:spPr/>
      <dgm:t>
        <a:bodyPr/>
        <a:lstStyle/>
        <a:p>
          <a:r>
            <a:rPr lang="en-US" b="1" dirty="0">
              <a:latin typeface="Arial" panose="020B0604020202020204" pitchFamily="34" charset="0"/>
              <a:cs typeface="Arial" panose="020B0604020202020204" pitchFamily="34" charset="0"/>
            </a:rPr>
            <a:t>Questions</a:t>
          </a:r>
        </a:p>
      </dgm:t>
    </dgm:pt>
    <dgm:pt modelId="{F22DBE4C-231F-4DE8-910A-4639770EED0B}" type="parTrans" cxnId="{06B25F48-E8C3-4E95-9758-C1943DA13E42}">
      <dgm:prSet/>
      <dgm:spPr/>
      <dgm:t>
        <a:bodyPr/>
        <a:lstStyle/>
        <a:p>
          <a:endParaRPr lang="en-US"/>
        </a:p>
      </dgm:t>
    </dgm:pt>
    <dgm:pt modelId="{1D921FAD-6B60-4497-861E-A5D17D51F3B7}" type="sibTrans" cxnId="{06B25F48-E8C3-4E95-9758-C1943DA13E42}">
      <dgm:prSet/>
      <dgm:spPr/>
      <dgm:t>
        <a:bodyPr/>
        <a:lstStyle/>
        <a:p>
          <a:endParaRPr lang="en-US"/>
        </a:p>
      </dgm:t>
    </dgm:pt>
    <dgm:pt modelId="{A7BA15B9-3568-4228-BB59-505B48E5DD03}" type="pres">
      <dgm:prSet presAssocID="{A461FAA3-B523-4211-B248-F0F9C494C9B6}" presName="vert0" presStyleCnt="0">
        <dgm:presLayoutVars>
          <dgm:dir/>
          <dgm:animOne val="branch"/>
          <dgm:animLvl val="lvl"/>
        </dgm:presLayoutVars>
      </dgm:prSet>
      <dgm:spPr/>
    </dgm:pt>
    <dgm:pt modelId="{EC59B9DA-A32B-4692-981A-77E68F2751FC}" type="pres">
      <dgm:prSet presAssocID="{A8AC8E69-408E-4E7E-B916-AB1AB06C0F42}" presName="thickLine" presStyleLbl="alignNode1" presStyleIdx="0" presStyleCnt="8"/>
      <dgm:spPr/>
    </dgm:pt>
    <dgm:pt modelId="{321EE317-5A7D-4652-80A5-C5274EDD1907}" type="pres">
      <dgm:prSet presAssocID="{A8AC8E69-408E-4E7E-B916-AB1AB06C0F42}" presName="horz1" presStyleCnt="0"/>
      <dgm:spPr/>
    </dgm:pt>
    <dgm:pt modelId="{BD93FD6E-6526-4A5E-97C5-08AE1910DD87}" type="pres">
      <dgm:prSet presAssocID="{A8AC8E69-408E-4E7E-B916-AB1AB06C0F42}" presName="tx1" presStyleLbl="revTx" presStyleIdx="0" presStyleCnt="8"/>
      <dgm:spPr/>
    </dgm:pt>
    <dgm:pt modelId="{605DBAC8-FEF5-410C-8787-CC6E40D6262B}" type="pres">
      <dgm:prSet presAssocID="{A8AC8E69-408E-4E7E-B916-AB1AB06C0F42}" presName="vert1" presStyleCnt="0"/>
      <dgm:spPr/>
    </dgm:pt>
    <dgm:pt modelId="{EF46555D-A622-4779-B58A-EBD9F3C0F31C}" type="pres">
      <dgm:prSet presAssocID="{356D6F92-4CA3-40F1-B303-8778A19C56C1}" presName="thickLine" presStyleLbl="alignNode1" presStyleIdx="1" presStyleCnt="8"/>
      <dgm:spPr/>
    </dgm:pt>
    <dgm:pt modelId="{60146E71-836E-4562-9886-3E72C3B46E83}" type="pres">
      <dgm:prSet presAssocID="{356D6F92-4CA3-40F1-B303-8778A19C56C1}" presName="horz1" presStyleCnt="0"/>
      <dgm:spPr/>
    </dgm:pt>
    <dgm:pt modelId="{A21CE7BF-451F-4DE3-B974-F18907D99A84}" type="pres">
      <dgm:prSet presAssocID="{356D6F92-4CA3-40F1-B303-8778A19C56C1}" presName="tx1" presStyleLbl="revTx" presStyleIdx="1" presStyleCnt="8"/>
      <dgm:spPr/>
    </dgm:pt>
    <dgm:pt modelId="{F6003782-872D-4A82-8D6E-BDB4EBD0AC4C}" type="pres">
      <dgm:prSet presAssocID="{356D6F92-4CA3-40F1-B303-8778A19C56C1}" presName="vert1" presStyleCnt="0"/>
      <dgm:spPr/>
    </dgm:pt>
    <dgm:pt modelId="{E1940528-1E68-426F-859C-467871E7B15E}" type="pres">
      <dgm:prSet presAssocID="{0B237B9B-6641-451C-8F4B-B1310452E063}" presName="thickLine" presStyleLbl="alignNode1" presStyleIdx="2" presStyleCnt="8"/>
      <dgm:spPr/>
    </dgm:pt>
    <dgm:pt modelId="{3BB4E0E9-F2AB-48E6-B9A2-0241F36F7AF4}" type="pres">
      <dgm:prSet presAssocID="{0B237B9B-6641-451C-8F4B-B1310452E063}" presName="horz1" presStyleCnt="0"/>
      <dgm:spPr/>
    </dgm:pt>
    <dgm:pt modelId="{675887E4-0914-4B69-B821-56458C7B17E4}" type="pres">
      <dgm:prSet presAssocID="{0B237B9B-6641-451C-8F4B-B1310452E063}" presName="tx1" presStyleLbl="revTx" presStyleIdx="2" presStyleCnt="8"/>
      <dgm:spPr/>
    </dgm:pt>
    <dgm:pt modelId="{EFB1E5E2-7784-440B-BA4C-A341D7E44854}" type="pres">
      <dgm:prSet presAssocID="{0B237B9B-6641-451C-8F4B-B1310452E063}" presName="vert1" presStyleCnt="0"/>
      <dgm:spPr/>
    </dgm:pt>
    <dgm:pt modelId="{40F5135D-98AC-4D9F-AE4F-2CA809009A94}" type="pres">
      <dgm:prSet presAssocID="{F8D8336F-E194-4B7E-A513-F87D83AB9B11}" presName="thickLine" presStyleLbl="alignNode1" presStyleIdx="3" presStyleCnt="8"/>
      <dgm:spPr/>
    </dgm:pt>
    <dgm:pt modelId="{BE67F91E-E8DB-4FCE-9BD3-D320902F8C6B}" type="pres">
      <dgm:prSet presAssocID="{F8D8336F-E194-4B7E-A513-F87D83AB9B11}" presName="horz1" presStyleCnt="0"/>
      <dgm:spPr/>
    </dgm:pt>
    <dgm:pt modelId="{557F8BD1-B9D9-4A06-8F97-A70919EC2297}" type="pres">
      <dgm:prSet presAssocID="{F8D8336F-E194-4B7E-A513-F87D83AB9B11}" presName="tx1" presStyleLbl="revTx" presStyleIdx="3" presStyleCnt="8"/>
      <dgm:spPr/>
    </dgm:pt>
    <dgm:pt modelId="{B389D75F-E20F-4412-8EA3-438EDF026445}" type="pres">
      <dgm:prSet presAssocID="{F8D8336F-E194-4B7E-A513-F87D83AB9B11}" presName="vert1" presStyleCnt="0"/>
      <dgm:spPr/>
    </dgm:pt>
    <dgm:pt modelId="{A20DA999-481E-475B-91A2-F9CC32D0EDD3}" type="pres">
      <dgm:prSet presAssocID="{F9F9E3C6-63D3-40C4-B2F1-ABE12B120B3A}" presName="thickLine" presStyleLbl="alignNode1" presStyleIdx="4" presStyleCnt="8"/>
      <dgm:spPr/>
    </dgm:pt>
    <dgm:pt modelId="{B881F3DC-E313-4E22-A693-6E769289E617}" type="pres">
      <dgm:prSet presAssocID="{F9F9E3C6-63D3-40C4-B2F1-ABE12B120B3A}" presName="horz1" presStyleCnt="0"/>
      <dgm:spPr/>
    </dgm:pt>
    <dgm:pt modelId="{25FD21C1-E389-44AC-BDAC-C9AB2CD0B97A}" type="pres">
      <dgm:prSet presAssocID="{F9F9E3C6-63D3-40C4-B2F1-ABE12B120B3A}" presName="tx1" presStyleLbl="revTx" presStyleIdx="4" presStyleCnt="8"/>
      <dgm:spPr/>
    </dgm:pt>
    <dgm:pt modelId="{D1FF2410-5CF0-420E-9B66-339C4D72D3EE}" type="pres">
      <dgm:prSet presAssocID="{F9F9E3C6-63D3-40C4-B2F1-ABE12B120B3A}" presName="vert1" presStyleCnt="0"/>
      <dgm:spPr/>
    </dgm:pt>
    <dgm:pt modelId="{FCFBCF0F-4CA1-4EC5-82EE-2ED13F9D6711}" type="pres">
      <dgm:prSet presAssocID="{8FE22F99-B839-463C-B768-8B8DBBBA587D}" presName="thickLine" presStyleLbl="alignNode1" presStyleIdx="5" presStyleCnt="8"/>
      <dgm:spPr/>
    </dgm:pt>
    <dgm:pt modelId="{21FFA525-40C0-4166-9AF9-AD832F6E6127}" type="pres">
      <dgm:prSet presAssocID="{8FE22F99-B839-463C-B768-8B8DBBBA587D}" presName="horz1" presStyleCnt="0"/>
      <dgm:spPr/>
    </dgm:pt>
    <dgm:pt modelId="{DB9C57D6-A2D5-4E1F-B4B9-7B0A101B0153}" type="pres">
      <dgm:prSet presAssocID="{8FE22F99-B839-463C-B768-8B8DBBBA587D}" presName="tx1" presStyleLbl="revTx" presStyleIdx="5" presStyleCnt="8"/>
      <dgm:spPr/>
    </dgm:pt>
    <dgm:pt modelId="{98796D5D-E924-4C97-BBC3-FD85C974FA3A}" type="pres">
      <dgm:prSet presAssocID="{8FE22F99-B839-463C-B768-8B8DBBBA587D}" presName="vert1" presStyleCnt="0"/>
      <dgm:spPr/>
    </dgm:pt>
    <dgm:pt modelId="{9B7DDC49-3BC4-4BC3-A9F3-5569E6E78199}" type="pres">
      <dgm:prSet presAssocID="{F1B1F5D1-9097-4693-ABA2-63DDA8465025}" presName="thickLine" presStyleLbl="alignNode1" presStyleIdx="6" presStyleCnt="8"/>
      <dgm:spPr/>
    </dgm:pt>
    <dgm:pt modelId="{A63AF75E-2D56-41A3-91A8-2FD09B6EDEBF}" type="pres">
      <dgm:prSet presAssocID="{F1B1F5D1-9097-4693-ABA2-63DDA8465025}" presName="horz1" presStyleCnt="0"/>
      <dgm:spPr/>
    </dgm:pt>
    <dgm:pt modelId="{0565E3A5-6B7F-4FB9-9604-FC201666D61C}" type="pres">
      <dgm:prSet presAssocID="{F1B1F5D1-9097-4693-ABA2-63DDA8465025}" presName="tx1" presStyleLbl="revTx" presStyleIdx="6" presStyleCnt="8"/>
      <dgm:spPr/>
    </dgm:pt>
    <dgm:pt modelId="{928D5F56-C742-470E-B0FE-E9E01BAFB14E}" type="pres">
      <dgm:prSet presAssocID="{F1B1F5D1-9097-4693-ABA2-63DDA8465025}" presName="vert1" presStyleCnt="0"/>
      <dgm:spPr/>
    </dgm:pt>
    <dgm:pt modelId="{F63B8343-8819-490F-B820-81A74E203748}" type="pres">
      <dgm:prSet presAssocID="{316A727A-6106-488F-BCDD-5AD325AABB29}" presName="thickLine" presStyleLbl="alignNode1" presStyleIdx="7" presStyleCnt="8"/>
      <dgm:spPr/>
    </dgm:pt>
    <dgm:pt modelId="{06F62C9B-D487-46CE-955A-236DE7C202A7}" type="pres">
      <dgm:prSet presAssocID="{316A727A-6106-488F-BCDD-5AD325AABB29}" presName="horz1" presStyleCnt="0"/>
      <dgm:spPr/>
    </dgm:pt>
    <dgm:pt modelId="{AE6A5A51-7089-4245-AFF1-140071A76D4B}" type="pres">
      <dgm:prSet presAssocID="{316A727A-6106-488F-BCDD-5AD325AABB29}" presName="tx1" presStyleLbl="revTx" presStyleIdx="7" presStyleCnt="8"/>
      <dgm:spPr/>
    </dgm:pt>
    <dgm:pt modelId="{E8EB3F46-2E91-4334-BCD8-50C8E425D60F}" type="pres">
      <dgm:prSet presAssocID="{316A727A-6106-488F-BCDD-5AD325AABB29}" presName="vert1" presStyleCnt="0"/>
      <dgm:spPr/>
    </dgm:pt>
  </dgm:ptLst>
  <dgm:cxnLst>
    <dgm:cxn modelId="{B2AC3D1F-1B43-4002-BB5A-93D53565C3A5}" type="presOf" srcId="{F8D8336F-E194-4B7E-A513-F87D83AB9B11}" destId="{557F8BD1-B9D9-4A06-8F97-A70919EC2297}" srcOrd="0" destOrd="0" presId="urn:microsoft.com/office/officeart/2008/layout/LinedList"/>
    <dgm:cxn modelId="{F3C9D12D-5A6A-4EF7-ADF8-CC24E6DC76BC}" type="presOf" srcId="{356D6F92-4CA3-40F1-B303-8778A19C56C1}" destId="{A21CE7BF-451F-4DE3-B974-F18907D99A84}" srcOrd="0" destOrd="0" presId="urn:microsoft.com/office/officeart/2008/layout/LinedList"/>
    <dgm:cxn modelId="{C670DD39-2D99-48EE-A9EB-419076D642D0}" type="presOf" srcId="{A8AC8E69-408E-4E7E-B916-AB1AB06C0F42}" destId="{BD93FD6E-6526-4A5E-97C5-08AE1910DD87}" srcOrd="0" destOrd="0" presId="urn:microsoft.com/office/officeart/2008/layout/LinedList"/>
    <dgm:cxn modelId="{05397E63-DB51-49C2-BF87-90C0D7FD7B85}" type="presOf" srcId="{F1B1F5D1-9097-4693-ABA2-63DDA8465025}" destId="{0565E3A5-6B7F-4FB9-9604-FC201666D61C}" srcOrd="0" destOrd="0" presId="urn:microsoft.com/office/officeart/2008/layout/LinedList"/>
    <dgm:cxn modelId="{06B25F48-E8C3-4E95-9758-C1943DA13E42}" srcId="{A461FAA3-B523-4211-B248-F0F9C494C9B6}" destId="{316A727A-6106-488F-BCDD-5AD325AABB29}" srcOrd="7" destOrd="0" parTransId="{F22DBE4C-231F-4DE8-910A-4639770EED0B}" sibTransId="{1D921FAD-6B60-4497-861E-A5D17D51F3B7}"/>
    <dgm:cxn modelId="{4AAAB248-E0A6-422F-A511-6618B35600C2}" type="presOf" srcId="{316A727A-6106-488F-BCDD-5AD325AABB29}" destId="{AE6A5A51-7089-4245-AFF1-140071A76D4B}" srcOrd="0" destOrd="0" presId="urn:microsoft.com/office/officeart/2008/layout/LinedList"/>
    <dgm:cxn modelId="{CCB1CB72-204C-4FA9-B55F-013F2436E9BB}" srcId="{A461FAA3-B523-4211-B248-F0F9C494C9B6}" destId="{0B237B9B-6641-451C-8F4B-B1310452E063}" srcOrd="2" destOrd="0" parTransId="{EEAE8CCE-D9DB-47BD-AED0-8EEDDCF39DEB}" sibTransId="{34892A25-AA6F-4A65-A9AE-37A35F02A773}"/>
    <dgm:cxn modelId="{7DDEE09E-2AC4-43EA-B611-468BDE594D46}" type="presOf" srcId="{F9F9E3C6-63D3-40C4-B2F1-ABE12B120B3A}" destId="{25FD21C1-E389-44AC-BDAC-C9AB2CD0B97A}" srcOrd="0" destOrd="0" presId="urn:microsoft.com/office/officeart/2008/layout/LinedList"/>
    <dgm:cxn modelId="{0FC9F9A3-9A7B-411E-B2D5-A93CDE35F9B8}" type="presOf" srcId="{0B237B9B-6641-451C-8F4B-B1310452E063}" destId="{675887E4-0914-4B69-B821-56458C7B17E4}" srcOrd="0" destOrd="0" presId="urn:microsoft.com/office/officeart/2008/layout/LinedList"/>
    <dgm:cxn modelId="{64FAEAA7-76D8-4643-9CAB-CF3714A887FC}" type="presOf" srcId="{A461FAA3-B523-4211-B248-F0F9C494C9B6}" destId="{A7BA15B9-3568-4228-BB59-505B48E5DD03}" srcOrd="0" destOrd="0" presId="urn:microsoft.com/office/officeart/2008/layout/LinedList"/>
    <dgm:cxn modelId="{CAEBC3B0-42BB-457A-A473-F67C116ADCB3}" srcId="{A461FAA3-B523-4211-B248-F0F9C494C9B6}" destId="{8FE22F99-B839-463C-B768-8B8DBBBA587D}" srcOrd="5" destOrd="0" parTransId="{68159619-AAC6-4D37-AC34-79E93660730C}" sibTransId="{78FE64DB-AEFD-4B17-A6C8-FEF4732757A5}"/>
    <dgm:cxn modelId="{F97F7CB1-B1CC-4974-B484-1B95C0A1A215}" srcId="{A461FAA3-B523-4211-B248-F0F9C494C9B6}" destId="{F8D8336F-E194-4B7E-A513-F87D83AB9B11}" srcOrd="3" destOrd="0" parTransId="{811157E7-7855-4C8D-894A-EA1C5E841261}" sibTransId="{5B69B7B9-E6D7-4DEC-9B53-2001F9E4E2CD}"/>
    <dgm:cxn modelId="{F942E7B7-A782-49CC-A5DD-F1DD8E235AA2}" type="presOf" srcId="{8FE22F99-B839-463C-B768-8B8DBBBA587D}" destId="{DB9C57D6-A2D5-4E1F-B4B9-7B0A101B0153}" srcOrd="0" destOrd="0" presId="urn:microsoft.com/office/officeart/2008/layout/LinedList"/>
    <dgm:cxn modelId="{0803EDC1-9241-4D11-849F-8E9DB4022A76}" srcId="{A461FAA3-B523-4211-B248-F0F9C494C9B6}" destId="{A8AC8E69-408E-4E7E-B916-AB1AB06C0F42}" srcOrd="0" destOrd="0" parTransId="{E007CCD8-0A66-4F23-95D9-5267AC0B04D9}" sibTransId="{5E161C8D-448D-47E3-8102-99E7D07491F7}"/>
    <dgm:cxn modelId="{921C52C6-0A0D-4AA6-8CEE-6ED8121B0983}" srcId="{A461FAA3-B523-4211-B248-F0F9C494C9B6}" destId="{356D6F92-4CA3-40F1-B303-8778A19C56C1}" srcOrd="1" destOrd="0" parTransId="{ECC88D8E-FA1F-47F7-A026-B4B713249BB9}" sibTransId="{C9668D57-DF4D-4687-A654-EA9B4CEF1E7B}"/>
    <dgm:cxn modelId="{CA8DA7E3-3187-4090-842E-BEC5477A2658}" srcId="{A461FAA3-B523-4211-B248-F0F9C494C9B6}" destId="{F1B1F5D1-9097-4693-ABA2-63DDA8465025}" srcOrd="6" destOrd="0" parTransId="{468989F6-6490-4712-9D74-64586BB971A8}" sibTransId="{E5EE7B1F-898B-46FB-8785-46EA47097EE2}"/>
    <dgm:cxn modelId="{F8DB50FA-855F-4E33-A6B9-5656EFD68D00}" srcId="{A461FAA3-B523-4211-B248-F0F9C494C9B6}" destId="{F9F9E3C6-63D3-40C4-B2F1-ABE12B120B3A}" srcOrd="4" destOrd="0" parTransId="{1C6E445F-EEE2-4C8A-B1B3-73F5F9A51202}" sibTransId="{7605577B-97AD-41B2-95A8-658C3511D569}"/>
    <dgm:cxn modelId="{9A8CD9DC-7D18-4ED8-A88B-9CCC05DB9567}" type="presParOf" srcId="{A7BA15B9-3568-4228-BB59-505B48E5DD03}" destId="{EC59B9DA-A32B-4692-981A-77E68F2751FC}" srcOrd="0" destOrd="0" presId="urn:microsoft.com/office/officeart/2008/layout/LinedList"/>
    <dgm:cxn modelId="{5F9CD5CC-4B7A-4863-9157-F17583F756FE}" type="presParOf" srcId="{A7BA15B9-3568-4228-BB59-505B48E5DD03}" destId="{321EE317-5A7D-4652-80A5-C5274EDD1907}" srcOrd="1" destOrd="0" presId="urn:microsoft.com/office/officeart/2008/layout/LinedList"/>
    <dgm:cxn modelId="{ED22ADAE-290D-446E-84D2-5252B10331BD}" type="presParOf" srcId="{321EE317-5A7D-4652-80A5-C5274EDD1907}" destId="{BD93FD6E-6526-4A5E-97C5-08AE1910DD87}" srcOrd="0" destOrd="0" presId="urn:microsoft.com/office/officeart/2008/layout/LinedList"/>
    <dgm:cxn modelId="{E3AEA793-445A-4CB6-A139-0A4CD7565F32}" type="presParOf" srcId="{321EE317-5A7D-4652-80A5-C5274EDD1907}" destId="{605DBAC8-FEF5-410C-8787-CC6E40D6262B}" srcOrd="1" destOrd="0" presId="urn:microsoft.com/office/officeart/2008/layout/LinedList"/>
    <dgm:cxn modelId="{AFE47D9D-3FE1-4277-A71C-3F0A57F426C5}" type="presParOf" srcId="{A7BA15B9-3568-4228-BB59-505B48E5DD03}" destId="{EF46555D-A622-4779-B58A-EBD9F3C0F31C}" srcOrd="2" destOrd="0" presId="urn:microsoft.com/office/officeart/2008/layout/LinedList"/>
    <dgm:cxn modelId="{AE8B63FC-C042-4EF6-A895-7E150CFB6242}" type="presParOf" srcId="{A7BA15B9-3568-4228-BB59-505B48E5DD03}" destId="{60146E71-836E-4562-9886-3E72C3B46E83}" srcOrd="3" destOrd="0" presId="urn:microsoft.com/office/officeart/2008/layout/LinedList"/>
    <dgm:cxn modelId="{B6FF8D98-83A7-4AA4-ABA4-8175B947AB53}" type="presParOf" srcId="{60146E71-836E-4562-9886-3E72C3B46E83}" destId="{A21CE7BF-451F-4DE3-B974-F18907D99A84}" srcOrd="0" destOrd="0" presId="urn:microsoft.com/office/officeart/2008/layout/LinedList"/>
    <dgm:cxn modelId="{F5D01908-860A-4375-9957-10BA25692A14}" type="presParOf" srcId="{60146E71-836E-4562-9886-3E72C3B46E83}" destId="{F6003782-872D-4A82-8D6E-BDB4EBD0AC4C}" srcOrd="1" destOrd="0" presId="urn:microsoft.com/office/officeart/2008/layout/LinedList"/>
    <dgm:cxn modelId="{2AE91CBA-BC52-43AC-AA3E-B98AE60C2F81}" type="presParOf" srcId="{A7BA15B9-3568-4228-BB59-505B48E5DD03}" destId="{E1940528-1E68-426F-859C-467871E7B15E}" srcOrd="4" destOrd="0" presId="urn:microsoft.com/office/officeart/2008/layout/LinedList"/>
    <dgm:cxn modelId="{856E4732-0CE9-42E4-A9E1-037512130225}" type="presParOf" srcId="{A7BA15B9-3568-4228-BB59-505B48E5DD03}" destId="{3BB4E0E9-F2AB-48E6-B9A2-0241F36F7AF4}" srcOrd="5" destOrd="0" presId="urn:microsoft.com/office/officeart/2008/layout/LinedList"/>
    <dgm:cxn modelId="{C9C35BE4-2F8A-427F-82F4-0D2013E1B886}" type="presParOf" srcId="{3BB4E0E9-F2AB-48E6-B9A2-0241F36F7AF4}" destId="{675887E4-0914-4B69-B821-56458C7B17E4}" srcOrd="0" destOrd="0" presId="urn:microsoft.com/office/officeart/2008/layout/LinedList"/>
    <dgm:cxn modelId="{8BEABFEF-EEBD-4D0C-AB4A-6CC5276545AC}" type="presParOf" srcId="{3BB4E0E9-F2AB-48E6-B9A2-0241F36F7AF4}" destId="{EFB1E5E2-7784-440B-BA4C-A341D7E44854}" srcOrd="1" destOrd="0" presId="urn:microsoft.com/office/officeart/2008/layout/LinedList"/>
    <dgm:cxn modelId="{2B860776-FD6B-4E24-A471-92C0304185B1}" type="presParOf" srcId="{A7BA15B9-3568-4228-BB59-505B48E5DD03}" destId="{40F5135D-98AC-4D9F-AE4F-2CA809009A94}" srcOrd="6" destOrd="0" presId="urn:microsoft.com/office/officeart/2008/layout/LinedList"/>
    <dgm:cxn modelId="{C519CC01-2D45-4F8D-8B40-9189CE61FA95}" type="presParOf" srcId="{A7BA15B9-3568-4228-BB59-505B48E5DD03}" destId="{BE67F91E-E8DB-4FCE-9BD3-D320902F8C6B}" srcOrd="7" destOrd="0" presId="urn:microsoft.com/office/officeart/2008/layout/LinedList"/>
    <dgm:cxn modelId="{403DA5F9-0D56-41DB-A25E-2A16F6C5C687}" type="presParOf" srcId="{BE67F91E-E8DB-4FCE-9BD3-D320902F8C6B}" destId="{557F8BD1-B9D9-4A06-8F97-A70919EC2297}" srcOrd="0" destOrd="0" presId="urn:microsoft.com/office/officeart/2008/layout/LinedList"/>
    <dgm:cxn modelId="{8514FC3C-F7B7-4728-B9C0-7AD032114389}" type="presParOf" srcId="{BE67F91E-E8DB-4FCE-9BD3-D320902F8C6B}" destId="{B389D75F-E20F-4412-8EA3-438EDF026445}" srcOrd="1" destOrd="0" presId="urn:microsoft.com/office/officeart/2008/layout/LinedList"/>
    <dgm:cxn modelId="{799FC707-3E03-4392-A823-A7BB5A338429}" type="presParOf" srcId="{A7BA15B9-3568-4228-BB59-505B48E5DD03}" destId="{A20DA999-481E-475B-91A2-F9CC32D0EDD3}" srcOrd="8" destOrd="0" presId="urn:microsoft.com/office/officeart/2008/layout/LinedList"/>
    <dgm:cxn modelId="{28EEE1BD-0976-4986-8E49-41613CF393FB}" type="presParOf" srcId="{A7BA15B9-3568-4228-BB59-505B48E5DD03}" destId="{B881F3DC-E313-4E22-A693-6E769289E617}" srcOrd="9" destOrd="0" presId="urn:microsoft.com/office/officeart/2008/layout/LinedList"/>
    <dgm:cxn modelId="{BD05FC92-0B40-488E-92D1-32B740E595AD}" type="presParOf" srcId="{B881F3DC-E313-4E22-A693-6E769289E617}" destId="{25FD21C1-E389-44AC-BDAC-C9AB2CD0B97A}" srcOrd="0" destOrd="0" presId="urn:microsoft.com/office/officeart/2008/layout/LinedList"/>
    <dgm:cxn modelId="{8E9DE605-300E-4D0F-8095-9FF67973C251}" type="presParOf" srcId="{B881F3DC-E313-4E22-A693-6E769289E617}" destId="{D1FF2410-5CF0-420E-9B66-339C4D72D3EE}" srcOrd="1" destOrd="0" presId="urn:microsoft.com/office/officeart/2008/layout/LinedList"/>
    <dgm:cxn modelId="{53FAF8FA-0560-49F4-8DE7-25F0AAEA6EC8}" type="presParOf" srcId="{A7BA15B9-3568-4228-BB59-505B48E5DD03}" destId="{FCFBCF0F-4CA1-4EC5-82EE-2ED13F9D6711}" srcOrd="10" destOrd="0" presId="urn:microsoft.com/office/officeart/2008/layout/LinedList"/>
    <dgm:cxn modelId="{8293A056-E508-44AA-B7BD-8B338303FAE1}" type="presParOf" srcId="{A7BA15B9-3568-4228-BB59-505B48E5DD03}" destId="{21FFA525-40C0-4166-9AF9-AD832F6E6127}" srcOrd="11" destOrd="0" presId="urn:microsoft.com/office/officeart/2008/layout/LinedList"/>
    <dgm:cxn modelId="{3F1B891C-3019-4CF5-AA66-17EE4C4EA7E1}" type="presParOf" srcId="{21FFA525-40C0-4166-9AF9-AD832F6E6127}" destId="{DB9C57D6-A2D5-4E1F-B4B9-7B0A101B0153}" srcOrd="0" destOrd="0" presId="urn:microsoft.com/office/officeart/2008/layout/LinedList"/>
    <dgm:cxn modelId="{DA1A4260-4E58-473E-A8AA-34051BAFBCA2}" type="presParOf" srcId="{21FFA525-40C0-4166-9AF9-AD832F6E6127}" destId="{98796D5D-E924-4C97-BBC3-FD85C974FA3A}" srcOrd="1" destOrd="0" presId="urn:microsoft.com/office/officeart/2008/layout/LinedList"/>
    <dgm:cxn modelId="{09944CC3-6954-47C9-907D-75DB21A8B222}" type="presParOf" srcId="{A7BA15B9-3568-4228-BB59-505B48E5DD03}" destId="{9B7DDC49-3BC4-4BC3-A9F3-5569E6E78199}" srcOrd="12" destOrd="0" presId="urn:microsoft.com/office/officeart/2008/layout/LinedList"/>
    <dgm:cxn modelId="{C3BF82BE-DC90-46EA-A77D-17411E160667}" type="presParOf" srcId="{A7BA15B9-3568-4228-BB59-505B48E5DD03}" destId="{A63AF75E-2D56-41A3-91A8-2FD09B6EDEBF}" srcOrd="13" destOrd="0" presId="urn:microsoft.com/office/officeart/2008/layout/LinedList"/>
    <dgm:cxn modelId="{DF0C10E5-A194-4EAF-A6A5-7E8D853D305E}" type="presParOf" srcId="{A63AF75E-2D56-41A3-91A8-2FD09B6EDEBF}" destId="{0565E3A5-6B7F-4FB9-9604-FC201666D61C}" srcOrd="0" destOrd="0" presId="urn:microsoft.com/office/officeart/2008/layout/LinedList"/>
    <dgm:cxn modelId="{E10D0327-D2EC-429D-AB7E-40967AF7EC6C}" type="presParOf" srcId="{A63AF75E-2D56-41A3-91A8-2FD09B6EDEBF}" destId="{928D5F56-C742-470E-B0FE-E9E01BAFB14E}" srcOrd="1" destOrd="0" presId="urn:microsoft.com/office/officeart/2008/layout/LinedList"/>
    <dgm:cxn modelId="{BD0C81DD-0209-43EE-81D4-B2BF3C9E47E0}" type="presParOf" srcId="{A7BA15B9-3568-4228-BB59-505B48E5DD03}" destId="{F63B8343-8819-490F-B820-81A74E203748}" srcOrd="14" destOrd="0" presId="urn:microsoft.com/office/officeart/2008/layout/LinedList"/>
    <dgm:cxn modelId="{3176DE5B-6E4F-42A0-8218-018728F3C862}" type="presParOf" srcId="{A7BA15B9-3568-4228-BB59-505B48E5DD03}" destId="{06F62C9B-D487-46CE-955A-236DE7C202A7}" srcOrd="15" destOrd="0" presId="urn:microsoft.com/office/officeart/2008/layout/LinedList"/>
    <dgm:cxn modelId="{46A262CF-8699-485B-8C41-CA1A42499CB4}" type="presParOf" srcId="{06F62C9B-D487-46CE-955A-236DE7C202A7}" destId="{AE6A5A51-7089-4245-AFF1-140071A76D4B}" srcOrd="0" destOrd="0" presId="urn:microsoft.com/office/officeart/2008/layout/LinedList"/>
    <dgm:cxn modelId="{A53E3120-205C-4C20-ACEA-9324A99EA157}" type="presParOf" srcId="{06F62C9B-D487-46CE-955A-236DE7C202A7}" destId="{E8EB3F46-2E91-4334-BCD8-50C8E425D60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0E1F1D-A924-4367-8B72-2A2FF3E40D2C}" type="doc">
      <dgm:prSet loTypeId="urn:microsoft.com/office/officeart/2005/8/layout/default" loCatId="list" qsTypeId="urn:microsoft.com/office/officeart/2005/8/quickstyle/simple5" qsCatId="simple" csTypeId="urn:microsoft.com/office/officeart/2005/8/colors/accent6_2" csCatId="accent6" phldr="1"/>
      <dgm:spPr/>
      <dgm:t>
        <a:bodyPr/>
        <a:lstStyle/>
        <a:p>
          <a:endParaRPr lang="en-US"/>
        </a:p>
      </dgm:t>
    </dgm:pt>
    <dgm:pt modelId="{70CCC9B5-38C5-4169-8373-4669CC88FA20}">
      <dgm:prSet custT="1"/>
      <dgm:spPr/>
      <dgm:t>
        <a:bodyPr/>
        <a:lstStyle/>
        <a:p>
          <a:r>
            <a:rPr lang="en-US" sz="1800" b="1" dirty="0">
              <a:latin typeface="Arial" panose="020B0604020202020204" pitchFamily="34" charset="0"/>
              <a:cs typeface="Arial" panose="020B0604020202020204" pitchFamily="34" charset="0"/>
            </a:rPr>
            <a:t>HOME-ARP TBRA Households must be Anniston Residents</a:t>
          </a:r>
        </a:p>
      </dgm:t>
    </dgm:pt>
    <dgm:pt modelId="{9361B040-BA00-4D42-94A1-B7AE3EE0B881}" type="parTrans" cxnId="{759E4FBF-9B1E-4E52-A11F-1BFD85AC04F7}">
      <dgm:prSet/>
      <dgm:spPr/>
      <dgm:t>
        <a:bodyPr/>
        <a:lstStyle/>
        <a:p>
          <a:endParaRPr lang="en-US"/>
        </a:p>
      </dgm:t>
    </dgm:pt>
    <dgm:pt modelId="{C495D412-B9E7-47EB-B7C3-89960AF8E8DF}" type="sibTrans" cxnId="{759E4FBF-9B1E-4E52-A11F-1BFD85AC04F7}">
      <dgm:prSet/>
      <dgm:spPr/>
      <dgm:t>
        <a:bodyPr/>
        <a:lstStyle/>
        <a:p>
          <a:endParaRPr lang="en-US"/>
        </a:p>
      </dgm:t>
    </dgm:pt>
    <dgm:pt modelId="{B6346E63-5411-4F06-A16E-835BAEC42772}">
      <dgm:prSet custT="1"/>
      <dgm:spPr/>
      <dgm:t>
        <a:bodyPr/>
        <a:lstStyle/>
        <a:p>
          <a:r>
            <a:rPr lang="en-US" sz="1800" b="1" dirty="0">
              <a:latin typeface="Arial" panose="020B0604020202020204" pitchFamily="34" charset="0"/>
              <a:cs typeface="Arial" panose="020B0604020202020204" pitchFamily="34" charset="0"/>
            </a:rPr>
            <a:t>Maximum term of assistance is 2 years</a:t>
          </a:r>
        </a:p>
      </dgm:t>
    </dgm:pt>
    <dgm:pt modelId="{556F98B7-3A98-4110-8BE7-EDD5F2C83D60}" type="parTrans" cxnId="{FF61ACA1-E1D9-40B9-892C-B71909B76BB2}">
      <dgm:prSet/>
      <dgm:spPr/>
      <dgm:t>
        <a:bodyPr/>
        <a:lstStyle/>
        <a:p>
          <a:endParaRPr lang="en-US"/>
        </a:p>
      </dgm:t>
    </dgm:pt>
    <dgm:pt modelId="{F447313A-109E-4F01-842E-FD3D12E0CD28}" type="sibTrans" cxnId="{FF61ACA1-E1D9-40B9-892C-B71909B76BB2}">
      <dgm:prSet/>
      <dgm:spPr/>
      <dgm:t>
        <a:bodyPr/>
        <a:lstStyle/>
        <a:p>
          <a:endParaRPr lang="en-US"/>
        </a:p>
      </dgm:t>
    </dgm:pt>
    <dgm:pt modelId="{B7904FBC-FEA7-4F7A-9DD9-17E280F7E844}">
      <dgm:prSet custT="1"/>
      <dgm:spPr/>
      <dgm:t>
        <a:bodyPr/>
        <a:lstStyle/>
        <a:p>
          <a:r>
            <a:rPr lang="en-US" sz="1800" b="1">
              <a:latin typeface="Arial" panose="020B0604020202020204" pitchFamily="34" charset="0"/>
              <a:cs typeface="Arial" panose="020B0604020202020204" pitchFamily="34" charset="0"/>
            </a:rPr>
            <a:t>Maximum Subsidy Limits </a:t>
          </a:r>
        </a:p>
      </dgm:t>
    </dgm:pt>
    <dgm:pt modelId="{17B75B7F-731D-4A3C-B863-0A95A0E1CEB8}" type="parTrans" cxnId="{38BDD9F4-5152-466D-81A4-10ACA697D1ED}">
      <dgm:prSet/>
      <dgm:spPr/>
      <dgm:t>
        <a:bodyPr/>
        <a:lstStyle/>
        <a:p>
          <a:endParaRPr lang="en-US"/>
        </a:p>
      </dgm:t>
    </dgm:pt>
    <dgm:pt modelId="{240534DC-31B6-4ABE-9F52-67948B31AD02}" type="sibTrans" cxnId="{38BDD9F4-5152-466D-81A4-10ACA697D1ED}">
      <dgm:prSet/>
      <dgm:spPr/>
      <dgm:t>
        <a:bodyPr/>
        <a:lstStyle/>
        <a:p>
          <a:endParaRPr lang="en-US"/>
        </a:p>
      </dgm:t>
    </dgm:pt>
    <dgm:pt modelId="{6314EA4E-DD5B-4B1E-8245-D107AF693604}">
      <dgm:prSet custT="1"/>
      <dgm:spPr/>
      <dgm:t>
        <a:bodyPr/>
        <a:lstStyle/>
        <a:p>
          <a:r>
            <a:rPr lang="en-US" sz="1800" b="1" dirty="0">
              <a:latin typeface="Arial" panose="020B0604020202020204" pitchFamily="34" charset="0"/>
              <a:cs typeface="Arial" panose="020B0604020202020204" pitchFamily="34" charset="0"/>
            </a:rPr>
            <a:t>Document Household’s Contribution to Rent </a:t>
          </a:r>
        </a:p>
      </dgm:t>
    </dgm:pt>
    <dgm:pt modelId="{048212A1-B312-47BF-B36D-BB0F78DFFF39}" type="parTrans" cxnId="{C80A014A-DF65-4ED6-A6DC-E1D663F294EF}">
      <dgm:prSet/>
      <dgm:spPr/>
      <dgm:t>
        <a:bodyPr/>
        <a:lstStyle/>
        <a:p>
          <a:endParaRPr lang="en-US"/>
        </a:p>
      </dgm:t>
    </dgm:pt>
    <dgm:pt modelId="{96F812A7-C7FD-4D18-BB15-2CD51DAD8E60}" type="sibTrans" cxnId="{C80A014A-DF65-4ED6-A6DC-E1D663F294EF}">
      <dgm:prSet/>
      <dgm:spPr/>
      <dgm:t>
        <a:bodyPr/>
        <a:lstStyle/>
        <a:p>
          <a:endParaRPr lang="en-US"/>
        </a:p>
      </dgm:t>
    </dgm:pt>
    <dgm:pt modelId="{E42E7B09-2BFD-42EA-BE1B-CA302D24514A}">
      <dgm:prSet custT="1"/>
      <dgm:spPr/>
      <dgm:t>
        <a:bodyPr/>
        <a:lstStyle/>
        <a:p>
          <a:r>
            <a:rPr lang="en-US" sz="1800" b="1">
              <a:latin typeface="Arial" panose="020B0604020202020204" pitchFamily="34" charset="0"/>
              <a:cs typeface="Arial" panose="020B0604020202020204" pitchFamily="34" charset="0"/>
            </a:rPr>
            <a:t>Rent Reasonableness (Comparison to rent for other comparable unassisted units)</a:t>
          </a:r>
        </a:p>
      </dgm:t>
    </dgm:pt>
    <dgm:pt modelId="{A46AD28A-AAD4-4426-B776-67B6E95B0F52}" type="parTrans" cxnId="{EC848D0F-27D5-45B8-B005-C1A58AD10ED1}">
      <dgm:prSet/>
      <dgm:spPr/>
      <dgm:t>
        <a:bodyPr/>
        <a:lstStyle/>
        <a:p>
          <a:endParaRPr lang="en-US"/>
        </a:p>
      </dgm:t>
    </dgm:pt>
    <dgm:pt modelId="{EF6384AD-76FF-4A67-9264-5FA404B6908B}" type="sibTrans" cxnId="{EC848D0F-27D5-45B8-B005-C1A58AD10ED1}">
      <dgm:prSet/>
      <dgm:spPr/>
      <dgm:t>
        <a:bodyPr/>
        <a:lstStyle/>
        <a:p>
          <a:endParaRPr lang="en-US"/>
        </a:p>
      </dgm:t>
    </dgm:pt>
    <dgm:pt modelId="{EAB1584A-DB55-4E1F-847C-C34A9071D6E4}">
      <dgm:prSet custT="1"/>
      <dgm:spPr/>
      <dgm:t>
        <a:bodyPr/>
        <a:lstStyle/>
        <a:p>
          <a:r>
            <a:rPr lang="en-US" sz="1800" b="1">
              <a:latin typeface="Arial" panose="020B0604020202020204" pitchFamily="34" charset="0"/>
              <a:cs typeface="Arial" panose="020B0604020202020204" pitchFamily="34" charset="0"/>
            </a:rPr>
            <a:t>Inspections to verify compliance with HQS and occupancy standards</a:t>
          </a:r>
        </a:p>
      </dgm:t>
    </dgm:pt>
    <dgm:pt modelId="{26AD7704-220E-4A73-BD8F-5D707E002596}" type="parTrans" cxnId="{767F64FC-461E-4364-9468-BDCBA6D276C6}">
      <dgm:prSet/>
      <dgm:spPr/>
      <dgm:t>
        <a:bodyPr/>
        <a:lstStyle/>
        <a:p>
          <a:endParaRPr lang="en-US"/>
        </a:p>
      </dgm:t>
    </dgm:pt>
    <dgm:pt modelId="{82D359C8-3684-485D-88E3-46C908094CC1}" type="sibTrans" cxnId="{767F64FC-461E-4364-9468-BDCBA6D276C6}">
      <dgm:prSet/>
      <dgm:spPr/>
      <dgm:t>
        <a:bodyPr/>
        <a:lstStyle/>
        <a:p>
          <a:endParaRPr lang="en-US"/>
        </a:p>
      </dgm:t>
    </dgm:pt>
    <dgm:pt modelId="{C0196A50-CC90-486C-99DE-2A578BA75198}">
      <dgm:prSet custT="1"/>
      <dgm:spPr/>
      <dgm:t>
        <a:bodyPr/>
        <a:lstStyle/>
        <a:p>
          <a:r>
            <a:rPr lang="en-US" sz="1600" b="1" dirty="0">
              <a:latin typeface="Arial" panose="020B0604020202020204" pitchFamily="34" charset="0"/>
              <a:cs typeface="Arial" panose="020B0604020202020204" pitchFamily="34" charset="0"/>
            </a:rPr>
            <a:t>Rental Assistance Contract (Tri-Party Contract, City of Anniston Subrecipient, Owner, &amp; Qualifying Household)</a:t>
          </a:r>
        </a:p>
      </dgm:t>
    </dgm:pt>
    <dgm:pt modelId="{519532DF-A767-4B5D-8B52-1AEE77AA98E3}" type="parTrans" cxnId="{113EB8E2-81D4-4105-B6C0-7E746A5EFF75}">
      <dgm:prSet/>
      <dgm:spPr/>
      <dgm:t>
        <a:bodyPr/>
        <a:lstStyle/>
        <a:p>
          <a:endParaRPr lang="en-US"/>
        </a:p>
      </dgm:t>
    </dgm:pt>
    <dgm:pt modelId="{324A106D-3385-491E-A086-24C572651EAF}" type="sibTrans" cxnId="{113EB8E2-81D4-4105-B6C0-7E746A5EFF75}">
      <dgm:prSet/>
      <dgm:spPr/>
      <dgm:t>
        <a:bodyPr/>
        <a:lstStyle/>
        <a:p>
          <a:endParaRPr lang="en-US"/>
        </a:p>
      </dgm:t>
    </dgm:pt>
    <dgm:pt modelId="{222D3787-5A1B-4AFD-BE90-BD60AD89B7E1}">
      <dgm:prSet custT="1"/>
      <dgm:spPr/>
      <dgm:t>
        <a:bodyPr/>
        <a:lstStyle/>
        <a:p>
          <a:r>
            <a:rPr lang="en-US" sz="1800" b="1" dirty="0">
              <a:latin typeface="Arial" panose="020B0604020202020204" pitchFamily="34" charset="0"/>
              <a:cs typeface="Arial" panose="020B0604020202020204" pitchFamily="34" charset="0"/>
            </a:rPr>
            <a:t>Qualifying Household must have an executed lease and lease addendum</a:t>
          </a:r>
        </a:p>
      </dgm:t>
    </dgm:pt>
    <dgm:pt modelId="{97BDE3EF-777E-47F5-9268-983B3AD1D8A2}" type="parTrans" cxnId="{BF1A1FC3-844E-4EF2-B8A9-5B749FD57714}">
      <dgm:prSet/>
      <dgm:spPr/>
      <dgm:t>
        <a:bodyPr/>
        <a:lstStyle/>
        <a:p>
          <a:endParaRPr lang="en-US"/>
        </a:p>
      </dgm:t>
    </dgm:pt>
    <dgm:pt modelId="{2ED307AF-710F-4018-AD2A-F607C541984A}" type="sibTrans" cxnId="{BF1A1FC3-844E-4EF2-B8A9-5B749FD57714}">
      <dgm:prSet/>
      <dgm:spPr/>
      <dgm:t>
        <a:bodyPr/>
        <a:lstStyle/>
        <a:p>
          <a:endParaRPr lang="en-US"/>
        </a:p>
      </dgm:t>
    </dgm:pt>
    <dgm:pt modelId="{FA31A83B-6503-44B5-B63D-1562AFCE65A5}">
      <dgm:prSet custT="1"/>
      <dgm:spPr/>
      <dgm:t>
        <a:bodyPr/>
        <a:lstStyle/>
        <a:p>
          <a:r>
            <a:rPr lang="en-US" sz="1800" b="1">
              <a:latin typeface="Arial" panose="020B0604020202020204" pitchFamily="34" charset="0"/>
              <a:cs typeface="Arial" panose="020B0604020202020204" pitchFamily="34" charset="0"/>
            </a:rPr>
            <a:t>Lead-Based Paint Disclosures for units pre-1978</a:t>
          </a:r>
        </a:p>
      </dgm:t>
    </dgm:pt>
    <dgm:pt modelId="{75C160A0-9FC8-4A6C-A85A-ADA7F7403F4E}" type="parTrans" cxnId="{7727E5CF-F964-4393-8681-4AD8FBB56EBE}">
      <dgm:prSet/>
      <dgm:spPr/>
      <dgm:t>
        <a:bodyPr/>
        <a:lstStyle/>
        <a:p>
          <a:endParaRPr lang="en-US"/>
        </a:p>
      </dgm:t>
    </dgm:pt>
    <dgm:pt modelId="{0C8145AD-0C10-4E3A-AB02-E99CE871439E}" type="sibTrans" cxnId="{7727E5CF-F964-4393-8681-4AD8FBB56EBE}">
      <dgm:prSet/>
      <dgm:spPr/>
      <dgm:t>
        <a:bodyPr/>
        <a:lstStyle/>
        <a:p>
          <a:endParaRPr lang="en-US"/>
        </a:p>
      </dgm:t>
    </dgm:pt>
    <dgm:pt modelId="{8BC89AE7-FF7C-4549-8FFD-BBC6073256CB}" type="pres">
      <dgm:prSet presAssocID="{3D0E1F1D-A924-4367-8B72-2A2FF3E40D2C}" presName="diagram" presStyleCnt="0">
        <dgm:presLayoutVars>
          <dgm:dir/>
          <dgm:resizeHandles val="exact"/>
        </dgm:presLayoutVars>
      </dgm:prSet>
      <dgm:spPr/>
    </dgm:pt>
    <dgm:pt modelId="{AE95D163-B076-438C-95F0-D8854A55AF23}" type="pres">
      <dgm:prSet presAssocID="{70CCC9B5-38C5-4169-8373-4669CC88FA20}" presName="node" presStyleLbl="node1" presStyleIdx="0" presStyleCnt="9" custLinFactNeighborX="0" custLinFactNeighborY="-40">
        <dgm:presLayoutVars>
          <dgm:bulletEnabled val="1"/>
        </dgm:presLayoutVars>
      </dgm:prSet>
      <dgm:spPr/>
    </dgm:pt>
    <dgm:pt modelId="{79BCD9AB-8EAA-460B-9EFE-5C5E8D4A6C39}" type="pres">
      <dgm:prSet presAssocID="{C495D412-B9E7-47EB-B7C3-89960AF8E8DF}" presName="sibTrans" presStyleCnt="0"/>
      <dgm:spPr/>
    </dgm:pt>
    <dgm:pt modelId="{561D3DB7-4D6D-4B13-A0FA-8611193C3C11}" type="pres">
      <dgm:prSet presAssocID="{B6346E63-5411-4F06-A16E-835BAEC42772}" presName="node" presStyleLbl="node1" presStyleIdx="1" presStyleCnt="9" custLinFactNeighborX="1118">
        <dgm:presLayoutVars>
          <dgm:bulletEnabled val="1"/>
        </dgm:presLayoutVars>
      </dgm:prSet>
      <dgm:spPr/>
    </dgm:pt>
    <dgm:pt modelId="{0AD79BAD-2134-47F0-90D6-0188194E51BB}" type="pres">
      <dgm:prSet presAssocID="{F447313A-109E-4F01-842E-FD3D12E0CD28}" presName="sibTrans" presStyleCnt="0"/>
      <dgm:spPr/>
    </dgm:pt>
    <dgm:pt modelId="{94FFB62A-D04E-4A61-BDB3-4E9201928297}" type="pres">
      <dgm:prSet presAssocID="{B7904FBC-FEA7-4F7A-9DD9-17E280F7E844}" presName="node" presStyleLbl="node1" presStyleIdx="2" presStyleCnt="9" custLinFactNeighborX="1118">
        <dgm:presLayoutVars>
          <dgm:bulletEnabled val="1"/>
        </dgm:presLayoutVars>
      </dgm:prSet>
      <dgm:spPr/>
    </dgm:pt>
    <dgm:pt modelId="{3E83D6B2-814C-4DB6-B907-0121C28A881C}" type="pres">
      <dgm:prSet presAssocID="{240534DC-31B6-4ABE-9F52-67948B31AD02}" presName="sibTrans" presStyleCnt="0"/>
      <dgm:spPr/>
    </dgm:pt>
    <dgm:pt modelId="{E4052A2E-76FB-4D76-832B-E6E87C68AB5F}" type="pres">
      <dgm:prSet presAssocID="{6314EA4E-DD5B-4B1E-8245-D107AF693604}" presName="node" presStyleLbl="node1" presStyleIdx="3" presStyleCnt="9" custLinFactNeighborX="1118">
        <dgm:presLayoutVars>
          <dgm:bulletEnabled val="1"/>
        </dgm:presLayoutVars>
      </dgm:prSet>
      <dgm:spPr/>
    </dgm:pt>
    <dgm:pt modelId="{E875E8A6-D4B9-4BEE-9458-01788B6FD515}" type="pres">
      <dgm:prSet presAssocID="{96F812A7-C7FD-4D18-BB15-2CD51DAD8E60}" presName="sibTrans" presStyleCnt="0"/>
      <dgm:spPr/>
    </dgm:pt>
    <dgm:pt modelId="{45612D4B-6BD8-402E-8C26-21C44419E075}" type="pres">
      <dgm:prSet presAssocID="{E42E7B09-2BFD-42EA-BE1B-CA302D24514A}" presName="node" presStyleLbl="node1" presStyleIdx="4" presStyleCnt="9" custLinFactNeighborX="1118">
        <dgm:presLayoutVars>
          <dgm:bulletEnabled val="1"/>
        </dgm:presLayoutVars>
      </dgm:prSet>
      <dgm:spPr/>
    </dgm:pt>
    <dgm:pt modelId="{723CB4D7-46EB-403E-B6E7-0B55C76D4807}" type="pres">
      <dgm:prSet presAssocID="{EF6384AD-76FF-4A67-9264-5FA404B6908B}" presName="sibTrans" presStyleCnt="0"/>
      <dgm:spPr/>
    </dgm:pt>
    <dgm:pt modelId="{384CD4C4-6D2C-454E-9D24-58AAE7E0655D}" type="pres">
      <dgm:prSet presAssocID="{EAB1584A-DB55-4E1F-847C-C34A9071D6E4}" presName="node" presStyleLbl="node1" presStyleIdx="5" presStyleCnt="9" custLinFactNeighborX="1118">
        <dgm:presLayoutVars>
          <dgm:bulletEnabled val="1"/>
        </dgm:presLayoutVars>
      </dgm:prSet>
      <dgm:spPr/>
    </dgm:pt>
    <dgm:pt modelId="{9A07A817-B893-4FA0-8ED5-1DE97C097863}" type="pres">
      <dgm:prSet presAssocID="{82D359C8-3684-485D-88E3-46C908094CC1}" presName="sibTrans" presStyleCnt="0"/>
      <dgm:spPr/>
    </dgm:pt>
    <dgm:pt modelId="{9E46FD64-4932-4016-B9BF-3D3EE94AAB3D}" type="pres">
      <dgm:prSet presAssocID="{C0196A50-CC90-486C-99DE-2A578BA75198}" presName="node" presStyleLbl="node1" presStyleIdx="6" presStyleCnt="9" custScaleX="98116" custLinFactNeighborX="4027" custLinFactNeighborY="117">
        <dgm:presLayoutVars>
          <dgm:bulletEnabled val="1"/>
        </dgm:presLayoutVars>
      </dgm:prSet>
      <dgm:spPr/>
    </dgm:pt>
    <dgm:pt modelId="{F8204030-D5A2-467A-A088-2DD3AD2DCCB8}" type="pres">
      <dgm:prSet presAssocID="{324A106D-3385-491E-A086-24C572651EAF}" presName="sibTrans" presStyleCnt="0"/>
      <dgm:spPr/>
    </dgm:pt>
    <dgm:pt modelId="{4BF3C043-F9C6-4BA9-BB3F-37994A52FD87}" type="pres">
      <dgm:prSet presAssocID="{222D3787-5A1B-4AFD-BE90-BD60AD89B7E1}" presName="node" presStyleLbl="node1" presStyleIdx="7" presStyleCnt="9" custLinFactNeighborX="1118">
        <dgm:presLayoutVars>
          <dgm:bulletEnabled val="1"/>
        </dgm:presLayoutVars>
      </dgm:prSet>
      <dgm:spPr/>
    </dgm:pt>
    <dgm:pt modelId="{46501CF8-6AEF-4CDA-BBE3-9B7E903C8810}" type="pres">
      <dgm:prSet presAssocID="{2ED307AF-710F-4018-AD2A-F607C541984A}" presName="sibTrans" presStyleCnt="0"/>
      <dgm:spPr/>
    </dgm:pt>
    <dgm:pt modelId="{396C6C79-99F3-40C4-AD4F-2FA25E38E543}" type="pres">
      <dgm:prSet presAssocID="{FA31A83B-6503-44B5-B63D-1562AFCE65A5}" presName="node" presStyleLbl="node1" presStyleIdx="8" presStyleCnt="9" custLinFactNeighborX="1118">
        <dgm:presLayoutVars>
          <dgm:bulletEnabled val="1"/>
        </dgm:presLayoutVars>
      </dgm:prSet>
      <dgm:spPr/>
    </dgm:pt>
  </dgm:ptLst>
  <dgm:cxnLst>
    <dgm:cxn modelId="{66F45800-99FA-4C60-BC5B-60557AFCA3D8}" type="presOf" srcId="{70CCC9B5-38C5-4169-8373-4669CC88FA20}" destId="{AE95D163-B076-438C-95F0-D8854A55AF23}" srcOrd="0" destOrd="0" presId="urn:microsoft.com/office/officeart/2005/8/layout/default"/>
    <dgm:cxn modelId="{3392150F-37D9-4B76-87FC-6A957ED029EE}" type="presOf" srcId="{3D0E1F1D-A924-4367-8B72-2A2FF3E40D2C}" destId="{8BC89AE7-FF7C-4549-8FFD-BBC6073256CB}" srcOrd="0" destOrd="0" presId="urn:microsoft.com/office/officeart/2005/8/layout/default"/>
    <dgm:cxn modelId="{EC848D0F-27D5-45B8-B005-C1A58AD10ED1}" srcId="{3D0E1F1D-A924-4367-8B72-2A2FF3E40D2C}" destId="{E42E7B09-2BFD-42EA-BE1B-CA302D24514A}" srcOrd="4" destOrd="0" parTransId="{A46AD28A-AAD4-4426-B776-67B6E95B0F52}" sibTransId="{EF6384AD-76FF-4A67-9264-5FA404B6908B}"/>
    <dgm:cxn modelId="{BBA0451A-A48F-4043-8CDE-B9DD66D9A1B6}" type="presOf" srcId="{6314EA4E-DD5B-4B1E-8245-D107AF693604}" destId="{E4052A2E-76FB-4D76-832B-E6E87C68AB5F}" srcOrd="0" destOrd="0" presId="urn:microsoft.com/office/officeart/2005/8/layout/default"/>
    <dgm:cxn modelId="{55575124-A54E-462C-A1FC-481AFD4093B9}" type="presOf" srcId="{EAB1584A-DB55-4E1F-847C-C34A9071D6E4}" destId="{384CD4C4-6D2C-454E-9D24-58AAE7E0655D}" srcOrd="0" destOrd="0" presId="urn:microsoft.com/office/officeart/2005/8/layout/default"/>
    <dgm:cxn modelId="{2BF32A3E-7F9E-4FAD-BB98-ACF001BD702F}" type="presOf" srcId="{222D3787-5A1B-4AFD-BE90-BD60AD89B7E1}" destId="{4BF3C043-F9C6-4BA9-BB3F-37994A52FD87}" srcOrd="0" destOrd="0" presId="urn:microsoft.com/office/officeart/2005/8/layout/default"/>
    <dgm:cxn modelId="{8E01DA5F-4299-4B64-950E-054FF6FE9BD7}" type="presOf" srcId="{E42E7B09-2BFD-42EA-BE1B-CA302D24514A}" destId="{45612D4B-6BD8-402E-8C26-21C44419E075}" srcOrd="0" destOrd="0" presId="urn:microsoft.com/office/officeart/2005/8/layout/default"/>
    <dgm:cxn modelId="{9E770A41-02BB-4BC8-88D9-DE6E330F53FE}" type="presOf" srcId="{C0196A50-CC90-486C-99DE-2A578BA75198}" destId="{9E46FD64-4932-4016-B9BF-3D3EE94AAB3D}" srcOrd="0" destOrd="0" presId="urn:microsoft.com/office/officeart/2005/8/layout/default"/>
    <dgm:cxn modelId="{C80A014A-DF65-4ED6-A6DC-E1D663F294EF}" srcId="{3D0E1F1D-A924-4367-8B72-2A2FF3E40D2C}" destId="{6314EA4E-DD5B-4B1E-8245-D107AF693604}" srcOrd="3" destOrd="0" parTransId="{048212A1-B312-47BF-B36D-BB0F78DFFF39}" sibTransId="{96F812A7-C7FD-4D18-BB15-2CD51DAD8E60}"/>
    <dgm:cxn modelId="{FF61ACA1-E1D9-40B9-892C-B71909B76BB2}" srcId="{3D0E1F1D-A924-4367-8B72-2A2FF3E40D2C}" destId="{B6346E63-5411-4F06-A16E-835BAEC42772}" srcOrd="1" destOrd="0" parTransId="{556F98B7-3A98-4110-8BE7-EDD5F2C83D60}" sibTransId="{F447313A-109E-4F01-842E-FD3D12E0CD28}"/>
    <dgm:cxn modelId="{759E4FBF-9B1E-4E52-A11F-1BFD85AC04F7}" srcId="{3D0E1F1D-A924-4367-8B72-2A2FF3E40D2C}" destId="{70CCC9B5-38C5-4169-8373-4669CC88FA20}" srcOrd="0" destOrd="0" parTransId="{9361B040-BA00-4D42-94A1-B7AE3EE0B881}" sibTransId="{C495D412-B9E7-47EB-B7C3-89960AF8E8DF}"/>
    <dgm:cxn modelId="{BF1A1FC3-844E-4EF2-B8A9-5B749FD57714}" srcId="{3D0E1F1D-A924-4367-8B72-2A2FF3E40D2C}" destId="{222D3787-5A1B-4AFD-BE90-BD60AD89B7E1}" srcOrd="7" destOrd="0" parTransId="{97BDE3EF-777E-47F5-9268-983B3AD1D8A2}" sibTransId="{2ED307AF-710F-4018-AD2A-F607C541984A}"/>
    <dgm:cxn modelId="{7727E5CF-F964-4393-8681-4AD8FBB56EBE}" srcId="{3D0E1F1D-A924-4367-8B72-2A2FF3E40D2C}" destId="{FA31A83B-6503-44B5-B63D-1562AFCE65A5}" srcOrd="8" destOrd="0" parTransId="{75C160A0-9FC8-4A6C-A85A-ADA7F7403F4E}" sibTransId="{0C8145AD-0C10-4E3A-AB02-E99CE871439E}"/>
    <dgm:cxn modelId="{136E8FD3-5746-4B70-A034-5CC22760A582}" type="presOf" srcId="{B7904FBC-FEA7-4F7A-9DD9-17E280F7E844}" destId="{94FFB62A-D04E-4A61-BDB3-4E9201928297}" srcOrd="0" destOrd="0" presId="urn:microsoft.com/office/officeart/2005/8/layout/default"/>
    <dgm:cxn modelId="{46A05CD4-69C7-4EC6-8631-3106037E78BB}" type="presOf" srcId="{FA31A83B-6503-44B5-B63D-1562AFCE65A5}" destId="{396C6C79-99F3-40C4-AD4F-2FA25E38E543}" srcOrd="0" destOrd="0" presId="urn:microsoft.com/office/officeart/2005/8/layout/default"/>
    <dgm:cxn modelId="{113EB8E2-81D4-4105-B6C0-7E746A5EFF75}" srcId="{3D0E1F1D-A924-4367-8B72-2A2FF3E40D2C}" destId="{C0196A50-CC90-486C-99DE-2A578BA75198}" srcOrd="6" destOrd="0" parTransId="{519532DF-A767-4B5D-8B52-1AEE77AA98E3}" sibTransId="{324A106D-3385-491E-A086-24C572651EAF}"/>
    <dgm:cxn modelId="{38BDD9F4-5152-466D-81A4-10ACA697D1ED}" srcId="{3D0E1F1D-A924-4367-8B72-2A2FF3E40D2C}" destId="{B7904FBC-FEA7-4F7A-9DD9-17E280F7E844}" srcOrd="2" destOrd="0" parTransId="{17B75B7F-731D-4A3C-B863-0A95A0E1CEB8}" sibTransId="{240534DC-31B6-4ABE-9F52-67948B31AD02}"/>
    <dgm:cxn modelId="{1BA8DBF6-6F87-4D43-9E78-D67C9595167A}" type="presOf" srcId="{B6346E63-5411-4F06-A16E-835BAEC42772}" destId="{561D3DB7-4D6D-4B13-A0FA-8611193C3C11}" srcOrd="0" destOrd="0" presId="urn:microsoft.com/office/officeart/2005/8/layout/default"/>
    <dgm:cxn modelId="{767F64FC-461E-4364-9468-BDCBA6D276C6}" srcId="{3D0E1F1D-A924-4367-8B72-2A2FF3E40D2C}" destId="{EAB1584A-DB55-4E1F-847C-C34A9071D6E4}" srcOrd="5" destOrd="0" parTransId="{26AD7704-220E-4A73-BD8F-5D707E002596}" sibTransId="{82D359C8-3684-485D-88E3-46C908094CC1}"/>
    <dgm:cxn modelId="{87443F34-AECF-4490-BA17-D07D5BB5492A}" type="presParOf" srcId="{8BC89AE7-FF7C-4549-8FFD-BBC6073256CB}" destId="{AE95D163-B076-438C-95F0-D8854A55AF23}" srcOrd="0" destOrd="0" presId="urn:microsoft.com/office/officeart/2005/8/layout/default"/>
    <dgm:cxn modelId="{076A3227-DB39-4466-B80C-B6837EDBA33C}" type="presParOf" srcId="{8BC89AE7-FF7C-4549-8FFD-BBC6073256CB}" destId="{79BCD9AB-8EAA-460B-9EFE-5C5E8D4A6C39}" srcOrd="1" destOrd="0" presId="urn:microsoft.com/office/officeart/2005/8/layout/default"/>
    <dgm:cxn modelId="{24600C53-E698-4767-8206-A53C622C8321}" type="presParOf" srcId="{8BC89AE7-FF7C-4549-8FFD-BBC6073256CB}" destId="{561D3DB7-4D6D-4B13-A0FA-8611193C3C11}" srcOrd="2" destOrd="0" presId="urn:microsoft.com/office/officeart/2005/8/layout/default"/>
    <dgm:cxn modelId="{F1F6BFC8-A396-4772-AFD6-B2CDDACA80E8}" type="presParOf" srcId="{8BC89AE7-FF7C-4549-8FFD-BBC6073256CB}" destId="{0AD79BAD-2134-47F0-90D6-0188194E51BB}" srcOrd="3" destOrd="0" presId="urn:microsoft.com/office/officeart/2005/8/layout/default"/>
    <dgm:cxn modelId="{B3E5B65F-DAD1-4777-8550-462F6E1DE4F3}" type="presParOf" srcId="{8BC89AE7-FF7C-4549-8FFD-BBC6073256CB}" destId="{94FFB62A-D04E-4A61-BDB3-4E9201928297}" srcOrd="4" destOrd="0" presId="urn:microsoft.com/office/officeart/2005/8/layout/default"/>
    <dgm:cxn modelId="{CB9500D5-1EAB-49E8-AC63-4C8763B300C8}" type="presParOf" srcId="{8BC89AE7-FF7C-4549-8FFD-BBC6073256CB}" destId="{3E83D6B2-814C-4DB6-B907-0121C28A881C}" srcOrd="5" destOrd="0" presId="urn:microsoft.com/office/officeart/2005/8/layout/default"/>
    <dgm:cxn modelId="{EA65D1DC-8BBF-4667-93E1-B865D24C8293}" type="presParOf" srcId="{8BC89AE7-FF7C-4549-8FFD-BBC6073256CB}" destId="{E4052A2E-76FB-4D76-832B-E6E87C68AB5F}" srcOrd="6" destOrd="0" presId="urn:microsoft.com/office/officeart/2005/8/layout/default"/>
    <dgm:cxn modelId="{82A6CC56-DB23-407A-B72B-24E093CD5CDF}" type="presParOf" srcId="{8BC89AE7-FF7C-4549-8FFD-BBC6073256CB}" destId="{E875E8A6-D4B9-4BEE-9458-01788B6FD515}" srcOrd="7" destOrd="0" presId="urn:microsoft.com/office/officeart/2005/8/layout/default"/>
    <dgm:cxn modelId="{F2933C78-70FE-4D78-A8E1-C722F6B13151}" type="presParOf" srcId="{8BC89AE7-FF7C-4549-8FFD-BBC6073256CB}" destId="{45612D4B-6BD8-402E-8C26-21C44419E075}" srcOrd="8" destOrd="0" presId="urn:microsoft.com/office/officeart/2005/8/layout/default"/>
    <dgm:cxn modelId="{713DA549-3DE8-4A79-837D-2A9F9A4AAD35}" type="presParOf" srcId="{8BC89AE7-FF7C-4549-8FFD-BBC6073256CB}" destId="{723CB4D7-46EB-403E-B6E7-0B55C76D4807}" srcOrd="9" destOrd="0" presId="urn:microsoft.com/office/officeart/2005/8/layout/default"/>
    <dgm:cxn modelId="{1131170C-141D-465E-B727-7164243C81FD}" type="presParOf" srcId="{8BC89AE7-FF7C-4549-8FFD-BBC6073256CB}" destId="{384CD4C4-6D2C-454E-9D24-58AAE7E0655D}" srcOrd="10" destOrd="0" presId="urn:microsoft.com/office/officeart/2005/8/layout/default"/>
    <dgm:cxn modelId="{45C15196-0EA5-4512-91E2-6F63B904302C}" type="presParOf" srcId="{8BC89AE7-FF7C-4549-8FFD-BBC6073256CB}" destId="{9A07A817-B893-4FA0-8ED5-1DE97C097863}" srcOrd="11" destOrd="0" presId="urn:microsoft.com/office/officeart/2005/8/layout/default"/>
    <dgm:cxn modelId="{C02BA8C7-E7F3-43F0-8744-A11391EFE54A}" type="presParOf" srcId="{8BC89AE7-FF7C-4549-8FFD-BBC6073256CB}" destId="{9E46FD64-4932-4016-B9BF-3D3EE94AAB3D}" srcOrd="12" destOrd="0" presId="urn:microsoft.com/office/officeart/2005/8/layout/default"/>
    <dgm:cxn modelId="{B177F70D-7240-43E6-AE86-439A58B2BEAA}" type="presParOf" srcId="{8BC89AE7-FF7C-4549-8FFD-BBC6073256CB}" destId="{F8204030-D5A2-467A-A088-2DD3AD2DCCB8}" srcOrd="13" destOrd="0" presId="urn:microsoft.com/office/officeart/2005/8/layout/default"/>
    <dgm:cxn modelId="{CCA6CDA7-DCF9-4820-A50A-2F93048893C6}" type="presParOf" srcId="{8BC89AE7-FF7C-4549-8FFD-BBC6073256CB}" destId="{4BF3C043-F9C6-4BA9-BB3F-37994A52FD87}" srcOrd="14" destOrd="0" presId="urn:microsoft.com/office/officeart/2005/8/layout/default"/>
    <dgm:cxn modelId="{AF7AA494-4E1B-4435-A888-F9EA1898D663}" type="presParOf" srcId="{8BC89AE7-FF7C-4549-8FFD-BBC6073256CB}" destId="{46501CF8-6AEF-4CDA-BBE3-9B7E903C8810}" srcOrd="15" destOrd="0" presId="urn:microsoft.com/office/officeart/2005/8/layout/default"/>
    <dgm:cxn modelId="{5D4963B8-FFF2-4094-ACA1-4E1300C5E439}" type="presParOf" srcId="{8BC89AE7-FF7C-4549-8FFD-BBC6073256CB}" destId="{396C6C79-99F3-40C4-AD4F-2FA25E38E54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59B9DA-A32B-4692-981A-77E68F2751FC}">
      <dsp:nvSpPr>
        <dsp:cNvPr id="0" name=""/>
        <dsp:cNvSpPr/>
      </dsp:nvSpPr>
      <dsp:spPr>
        <a:xfrm>
          <a:off x="0" y="0"/>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BD93FD6E-6526-4A5E-97C5-08AE1910DD87}">
      <dsp:nvSpPr>
        <dsp:cNvPr id="0" name=""/>
        <dsp:cNvSpPr/>
      </dsp:nvSpPr>
      <dsp:spPr>
        <a:xfrm>
          <a:off x="0" y="0"/>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2021 ARP Act Overview</a:t>
          </a:r>
        </a:p>
      </dsp:txBody>
      <dsp:txXfrm>
        <a:off x="0" y="0"/>
        <a:ext cx="7012370" cy="588641"/>
      </dsp:txXfrm>
    </dsp:sp>
    <dsp:sp modelId="{EF46555D-A622-4779-B58A-EBD9F3C0F31C}">
      <dsp:nvSpPr>
        <dsp:cNvPr id="0" name=""/>
        <dsp:cNvSpPr/>
      </dsp:nvSpPr>
      <dsp:spPr>
        <a:xfrm>
          <a:off x="0" y="588641"/>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A21CE7BF-451F-4DE3-B974-F18907D99A84}">
      <dsp:nvSpPr>
        <dsp:cNvPr id="0" name=""/>
        <dsp:cNvSpPr/>
      </dsp:nvSpPr>
      <dsp:spPr>
        <a:xfrm>
          <a:off x="0" y="588641"/>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Qualifying Populations</a:t>
          </a:r>
        </a:p>
      </dsp:txBody>
      <dsp:txXfrm>
        <a:off x="0" y="588641"/>
        <a:ext cx="7012370" cy="588641"/>
      </dsp:txXfrm>
    </dsp:sp>
    <dsp:sp modelId="{E1940528-1E68-426F-859C-467871E7B15E}">
      <dsp:nvSpPr>
        <dsp:cNvPr id="0" name=""/>
        <dsp:cNvSpPr/>
      </dsp:nvSpPr>
      <dsp:spPr>
        <a:xfrm>
          <a:off x="0" y="1177282"/>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675887E4-0914-4B69-B821-56458C7B17E4}">
      <dsp:nvSpPr>
        <dsp:cNvPr id="0" name=""/>
        <dsp:cNvSpPr/>
      </dsp:nvSpPr>
      <dsp:spPr>
        <a:xfrm>
          <a:off x="0" y="1177282"/>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Other Populations Definitions</a:t>
          </a:r>
        </a:p>
      </dsp:txBody>
      <dsp:txXfrm>
        <a:off x="0" y="1177282"/>
        <a:ext cx="7012370" cy="588641"/>
      </dsp:txXfrm>
    </dsp:sp>
    <dsp:sp modelId="{40F5135D-98AC-4D9F-AE4F-2CA809009A94}">
      <dsp:nvSpPr>
        <dsp:cNvPr id="0" name=""/>
        <dsp:cNvSpPr/>
      </dsp:nvSpPr>
      <dsp:spPr>
        <a:xfrm>
          <a:off x="0" y="1765924"/>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557F8BD1-B9D9-4A06-8F97-A70919EC2297}">
      <dsp:nvSpPr>
        <dsp:cNvPr id="0" name=""/>
        <dsp:cNvSpPr/>
      </dsp:nvSpPr>
      <dsp:spPr>
        <a:xfrm>
          <a:off x="0" y="1765924"/>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Eligible Activities</a:t>
          </a:r>
        </a:p>
      </dsp:txBody>
      <dsp:txXfrm>
        <a:off x="0" y="1765924"/>
        <a:ext cx="7012370" cy="588641"/>
      </dsp:txXfrm>
    </dsp:sp>
    <dsp:sp modelId="{A20DA999-481E-475B-91A2-F9CC32D0EDD3}">
      <dsp:nvSpPr>
        <dsp:cNvPr id="0" name=""/>
        <dsp:cNvSpPr/>
      </dsp:nvSpPr>
      <dsp:spPr>
        <a:xfrm>
          <a:off x="0" y="2354565"/>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25FD21C1-E389-44AC-BDAC-C9AB2CD0B97A}">
      <dsp:nvSpPr>
        <dsp:cNvPr id="0" name=""/>
        <dsp:cNvSpPr/>
      </dsp:nvSpPr>
      <dsp:spPr>
        <a:xfrm>
          <a:off x="0" y="2354565"/>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Project Records</a:t>
          </a:r>
        </a:p>
      </dsp:txBody>
      <dsp:txXfrm>
        <a:off x="0" y="2354565"/>
        <a:ext cx="7012370" cy="588641"/>
      </dsp:txXfrm>
    </dsp:sp>
    <dsp:sp modelId="{FCFBCF0F-4CA1-4EC5-82EE-2ED13F9D6711}">
      <dsp:nvSpPr>
        <dsp:cNvPr id="0" name=""/>
        <dsp:cNvSpPr/>
      </dsp:nvSpPr>
      <dsp:spPr>
        <a:xfrm>
          <a:off x="0" y="2943206"/>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DB9C57D6-A2D5-4E1F-B4B9-7B0A101B0153}">
      <dsp:nvSpPr>
        <dsp:cNvPr id="0" name=""/>
        <dsp:cNvSpPr/>
      </dsp:nvSpPr>
      <dsp:spPr>
        <a:xfrm>
          <a:off x="0" y="2943206"/>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Record Retention </a:t>
          </a:r>
        </a:p>
      </dsp:txBody>
      <dsp:txXfrm>
        <a:off x="0" y="2943206"/>
        <a:ext cx="7012370" cy="588641"/>
      </dsp:txXfrm>
    </dsp:sp>
    <dsp:sp modelId="{9B7DDC49-3BC4-4BC3-A9F3-5569E6E78199}">
      <dsp:nvSpPr>
        <dsp:cNvPr id="0" name=""/>
        <dsp:cNvSpPr/>
      </dsp:nvSpPr>
      <dsp:spPr>
        <a:xfrm>
          <a:off x="0" y="3531848"/>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0565E3A5-6B7F-4FB9-9604-FC201666D61C}">
      <dsp:nvSpPr>
        <dsp:cNvPr id="0" name=""/>
        <dsp:cNvSpPr/>
      </dsp:nvSpPr>
      <dsp:spPr>
        <a:xfrm>
          <a:off x="0" y="3531848"/>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HOME-ARP Income &amp; Rent Limits</a:t>
          </a:r>
        </a:p>
      </dsp:txBody>
      <dsp:txXfrm>
        <a:off x="0" y="3531848"/>
        <a:ext cx="7012370" cy="588641"/>
      </dsp:txXfrm>
    </dsp:sp>
    <dsp:sp modelId="{F63B8343-8819-490F-B820-81A74E203748}">
      <dsp:nvSpPr>
        <dsp:cNvPr id="0" name=""/>
        <dsp:cNvSpPr/>
      </dsp:nvSpPr>
      <dsp:spPr>
        <a:xfrm>
          <a:off x="0" y="4120489"/>
          <a:ext cx="7012370" cy="0"/>
        </a:xfrm>
        <a:prstGeom prst="line">
          <a:avLst/>
        </a:prstGeom>
        <a:gradFill rotWithShape="0">
          <a:gsLst>
            <a:gs pos="0">
              <a:schemeClr val="dk2">
                <a:hueOff val="0"/>
                <a:satOff val="0"/>
                <a:lumOff val="0"/>
                <a:alphaOff val="0"/>
                <a:tint val="98000"/>
                <a:lumMod val="110000"/>
              </a:schemeClr>
            </a:gs>
            <a:gs pos="84000">
              <a:schemeClr val="dk2">
                <a:hueOff val="0"/>
                <a:satOff val="0"/>
                <a:lumOff val="0"/>
                <a:alphaOff val="0"/>
                <a:shade val="90000"/>
                <a:lumMod val="88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55000"/>
            </a:srgbClr>
          </a:outerShdw>
        </a:effectLst>
      </dsp:spPr>
      <dsp:style>
        <a:lnRef idx="1">
          <a:scrgbClr r="0" g="0" b="0"/>
        </a:lnRef>
        <a:fillRef idx="3">
          <a:scrgbClr r="0" g="0" b="0"/>
        </a:fillRef>
        <a:effectRef idx="2">
          <a:scrgbClr r="0" g="0" b="0"/>
        </a:effectRef>
        <a:fontRef idx="minor">
          <a:schemeClr val="lt1"/>
        </a:fontRef>
      </dsp:style>
    </dsp:sp>
    <dsp:sp modelId="{AE6A5A51-7089-4245-AFF1-140071A76D4B}">
      <dsp:nvSpPr>
        <dsp:cNvPr id="0" name=""/>
        <dsp:cNvSpPr/>
      </dsp:nvSpPr>
      <dsp:spPr>
        <a:xfrm>
          <a:off x="0" y="4120489"/>
          <a:ext cx="7012370" cy="588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latin typeface="Arial" panose="020B0604020202020204" pitchFamily="34" charset="0"/>
              <a:cs typeface="Arial" panose="020B0604020202020204" pitchFamily="34" charset="0"/>
            </a:rPr>
            <a:t>Questions</a:t>
          </a:r>
        </a:p>
      </dsp:txBody>
      <dsp:txXfrm>
        <a:off x="0" y="4120489"/>
        <a:ext cx="7012370" cy="5886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95D163-B076-438C-95F0-D8854A55AF23}">
      <dsp:nvSpPr>
        <dsp:cNvPr id="0" name=""/>
        <dsp:cNvSpPr/>
      </dsp:nvSpPr>
      <dsp:spPr>
        <a:xfrm>
          <a:off x="829656" y="1186"/>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HOME-ARP TBRA Households must be Anniston Residents</a:t>
          </a:r>
        </a:p>
      </dsp:txBody>
      <dsp:txXfrm>
        <a:off x="829656" y="1186"/>
        <a:ext cx="2554267" cy="1532560"/>
      </dsp:txXfrm>
    </dsp:sp>
    <dsp:sp modelId="{561D3DB7-4D6D-4B13-A0FA-8611193C3C11}">
      <dsp:nvSpPr>
        <dsp:cNvPr id="0" name=""/>
        <dsp:cNvSpPr/>
      </dsp:nvSpPr>
      <dsp:spPr>
        <a:xfrm>
          <a:off x="3667907" y="1799"/>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Maximum term of assistance is 2 years</a:t>
          </a:r>
        </a:p>
      </dsp:txBody>
      <dsp:txXfrm>
        <a:off x="3667907" y="1799"/>
        <a:ext cx="2554267" cy="1532560"/>
      </dsp:txXfrm>
    </dsp:sp>
    <dsp:sp modelId="{94FFB62A-D04E-4A61-BDB3-4E9201928297}">
      <dsp:nvSpPr>
        <dsp:cNvPr id="0" name=""/>
        <dsp:cNvSpPr/>
      </dsp:nvSpPr>
      <dsp:spPr>
        <a:xfrm>
          <a:off x="6477600" y="1799"/>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Maximum Subsidy Limits </a:t>
          </a:r>
        </a:p>
      </dsp:txBody>
      <dsp:txXfrm>
        <a:off x="6477600" y="1799"/>
        <a:ext cx="2554267" cy="1532560"/>
      </dsp:txXfrm>
    </dsp:sp>
    <dsp:sp modelId="{E4052A2E-76FB-4D76-832B-E6E87C68AB5F}">
      <dsp:nvSpPr>
        <dsp:cNvPr id="0" name=""/>
        <dsp:cNvSpPr/>
      </dsp:nvSpPr>
      <dsp:spPr>
        <a:xfrm>
          <a:off x="858213" y="1789786"/>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Document Household’s Contribution to Rent </a:t>
          </a:r>
        </a:p>
      </dsp:txBody>
      <dsp:txXfrm>
        <a:off x="858213" y="1789786"/>
        <a:ext cx="2554267" cy="1532560"/>
      </dsp:txXfrm>
    </dsp:sp>
    <dsp:sp modelId="{45612D4B-6BD8-402E-8C26-21C44419E075}">
      <dsp:nvSpPr>
        <dsp:cNvPr id="0" name=""/>
        <dsp:cNvSpPr/>
      </dsp:nvSpPr>
      <dsp:spPr>
        <a:xfrm>
          <a:off x="3667907" y="1789786"/>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Rent Reasonableness (Comparison to rent for other comparable unassisted units)</a:t>
          </a:r>
        </a:p>
      </dsp:txBody>
      <dsp:txXfrm>
        <a:off x="3667907" y="1789786"/>
        <a:ext cx="2554267" cy="1532560"/>
      </dsp:txXfrm>
    </dsp:sp>
    <dsp:sp modelId="{384CD4C4-6D2C-454E-9D24-58AAE7E0655D}">
      <dsp:nvSpPr>
        <dsp:cNvPr id="0" name=""/>
        <dsp:cNvSpPr/>
      </dsp:nvSpPr>
      <dsp:spPr>
        <a:xfrm>
          <a:off x="6477600" y="1789786"/>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Inspections to verify compliance with HQS and occupancy standards</a:t>
          </a:r>
        </a:p>
      </dsp:txBody>
      <dsp:txXfrm>
        <a:off x="6477600" y="1789786"/>
        <a:ext cx="2554267" cy="1532560"/>
      </dsp:txXfrm>
    </dsp:sp>
    <dsp:sp modelId="{9E46FD64-4932-4016-B9BF-3D3EE94AAB3D}">
      <dsp:nvSpPr>
        <dsp:cNvPr id="0" name=""/>
        <dsp:cNvSpPr/>
      </dsp:nvSpPr>
      <dsp:spPr>
        <a:xfrm>
          <a:off x="956578" y="3579566"/>
          <a:ext cx="2506144"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panose="020B0604020202020204" pitchFamily="34" charset="0"/>
              <a:cs typeface="Arial" panose="020B0604020202020204" pitchFamily="34" charset="0"/>
            </a:rPr>
            <a:t>Rental Assistance Contract (Tri-Party Contract, City of Anniston Subrecipient, Owner, &amp; Qualifying Household)</a:t>
          </a:r>
        </a:p>
      </dsp:txBody>
      <dsp:txXfrm>
        <a:off x="956578" y="3579566"/>
        <a:ext cx="2506144" cy="1532560"/>
      </dsp:txXfrm>
    </dsp:sp>
    <dsp:sp modelId="{4BF3C043-F9C6-4BA9-BB3F-37994A52FD87}">
      <dsp:nvSpPr>
        <dsp:cNvPr id="0" name=""/>
        <dsp:cNvSpPr/>
      </dsp:nvSpPr>
      <dsp:spPr>
        <a:xfrm>
          <a:off x="3643845" y="3577773"/>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Qualifying Household must have an executed lease and lease addendum</a:t>
          </a:r>
        </a:p>
      </dsp:txBody>
      <dsp:txXfrm>
        <a:off x="3643845" y="3577773"/>
        <a:ext cx="2554267" cy="1532560"/>
      </dsp:txXfrm>
    </dsp:sp>
    <dsp:sp modelId="{396C6C79-99F3-40C4-AD4F-2FA25E38E543}">
      <dsp:nvSpPr>
        <dsp:cNvPr id="0" name=""/>
        <dsp:cNvSpPr/>
      </dsp:nvSpPr>
      <dsp:spPr>
        <a:xfrm>
          <a:off x="6453539" y="3577773"/>
          <a:ext cx="2554267" cy="1532560"/>
        </a:xfrm>
        <a:prstGeom prst="rect">
          <a:avLst/>
        </a:prstGeom>
        <a:gradFill rotWithShape="0">
          <a:gsLst>
            <a:gs pos="0">
              <a:schemeClr val="accent6">
                <a:hueOff val="0"/>
                <a:satOff val="0"/>
                <a:lumOff val="0"/>
                <a:alphaOff val="0"/>
                <a:tint val="98000"/>
                <a:lumMod val="110000"/>
              </a:schemeClr>
            </a:gs>
            <a:gs pos="84000">
              <a:schemeClr val="accent6">
                <a:hueOff val="0"/>
                <a:satOff val="0"/>
                <a:lumOff val="0"/>
                <a:alphaOff val="0"/>
                <a:shade val="90000"/>
                <a:lumMod val="88000"/>
              </a:schemeClr>
            </a:gs>
          </a:gsLst>
          <a:lin ang="5400000" scaled="0"/>
        </a:gradFill>
        <a:ln>
          <a:noFill/>
        </a:ln>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Lead-Based Paint Disclosures for units pre-1978</a:t>
          </a:r>
        </a:p>
      </dsp:txBody>
      <dsp:txXfrm>
        <a:off x="6453539" y="3577773"/>
        <a:ext cx="2554267" cy="153256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319FB4A-6B9F-4F8E-9CC6-206968554000}" type="datetimeFigureOut">
              <a:rPr lang="en-US" smtClean="0"/>
              <a:t>12/9/2022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8B961E8-7F3D-4494-B08D-AB8325D28958}" type="slidenum">
              <a:rPr lang="en-US" smtClean="0"/>
              <a:t>‹#›</a:t>
            </a:fld>
            <a:endParaRPr lang="en-US"/>
          </a:p>
        </p:txBody>
      </p:sp>
    </p:spTree>
    <p:extLst>
      <p:ext uri="{BB962C8B-B14F-4D97-AF65-F5344CB8AC3E}">
        <p14:creationId xmlns:p14="http://schemas.microsoft.com/office/powerpoint/2010/main" val="1551590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19FB4A-6B9F-4F8E-9CC6-206968554000}"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B961E8-7F3D-4494-B08D-AB8325D28958}" type="slidenum">
              <a:rPr lang="en-US" smtClean="0"/>
              <a:t>‹#›</a:t>
            </a:fld>
            <a:endParaRPr lang="en-US"/>
          </a:p>
        </p:txBody>
      </p:sp>
    </p:spTree>
    <p:extLst>
      <p:ext uri="{BB962C8B-B14F-4D97-AF65-F5344CB8AC3E}">
        <p14:creationId xmlns:p14="http://schemas.microsoft.com/office/powerpoint/2010/main" val="117489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319FB4A-6B9F-4F8E-9CC6-206968554000}" type="datetimeFigureOut">
              <a:rPr lang="en-US" smtClean="0"/>
              <a:t>12/9/2022</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8B961E8-7F3D-4494-B08D-AB8325D28958}" type="slidenum">
              <a:rPr lang="en-US" smtClean="0"/>
              <a:t>‹#›</a:t>
            </a:fld>
            <a:endParaRPr lang="en-US"/>
          </a:p>
        </p:txBody>
      </p:sp>
    </p:spTree>
    <p:extLst>
      <p:ext uri="{BB962C8B-B14F-4D97-AF65-F5344CB8AC3E}">
        <p14:creationId xmlns:p14="http://schemas.microsoft.com/office/powerpoint/2010/main" val="52956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19FB4A-6B9F-4F8E-9CC6-206968554000}"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88B961E8-7F3D-4494-B08D-AB8325D28958}" type="slidenum">
              <a:rPr lang="en-US" smtClean="0"/>
              <a:t>‹#›</a:t>
            </a:fld>
            <a:endParaRPr lang="en-US"/>
          </a:p>
        </p:txBody>
      </p:sp>
    </p:spTree>
    <p:extLst>
      <p:ext uri="{BB962C8B-B14F-4D97-AF65-F5344CB8AC3E}">
        <p14:creationId xmlns:p14="http://schemas.microsoft.com/office/powerpoint/2010/main" val="323079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319FB4A-6B9F-4F8E-9CC6-206968554000}" type="datetimeFigureOut">
              <a:rPr lang="en-US" smtClean="0"/>
              <a:t>12/9/2022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8B961E8-7F3D-4494-B08D-AB8325D28958}" type="slidenum">
              <a:rPr lang="en-US" smtClean="0"/>
              <a:t>‹#›</a:t>
            </a:fld>
            <a:endParaRPr lang="en-US"/>
          </a:p>
        </p:txBody>
      </p:sp>
    </p:spTree>
    <p:extLst>
      <p:ext uri="{BB962C8B-B14F-4D97-AF65-F5344CB8AC3E}">
        <p14:creationId xmlns:p14="http://schemas.microsoft.com/office/powerpoint/2010/main" val="152142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19FB4A-6B9F-4F8E-9CC6-206968554000}"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B961E8-7F3D-4494-B08D-AB8325D28958}" type="slidenum">
              <a:rPr lang="en-US" smtClean="0"/>
              <a:t>‹#›</a:t>
            </a:fld>
            <a:endParaRPr lang="en-US"/>
          </a:p>
        </p:txBody>
      </p:sp>
    </p:spTree>
    <p:extLst>
      <p:ext uri="{BB962C8B-B14F-4D97-AF65-F5344CB8AC3E}">
        <p14:creationId xmlns:p14="http://schemas.microsoft.com/office/powerpoint/2010/main" val="62232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19FB4A-6B9F-4F8E-9CC6-206968554000}" type="datetimeFigureOut">
              <a:rPr lang="en-US" smtClean="0"/>
              <a:t>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B961E8-7F3D-4494-B08D-AB8325D28958}" type="slidenum">
              <a:rPr lang="en-US" smtClean="0"/>
              <a:t>‹#›</a:t>
            </a:fld>
            <a:endParaRPr lang="en-US"/>
          </a:p>
        </p:txBody>
      </p:sp>
    </p:spTree>
    <p:extLst>
      <p:ext uri="{BB962C8B-B14F-4D97-AF65-F5344CB8AC3E}">
        <p14:creationId xmlns:p14="http://schemas.microsoft.com/office/powerpoint/2010/main" val="385455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19FB4A-6B9F-4F8E-9CC6-206968554000}"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B961E8-7F3D-4494-B08D-AB8325D28958}" type="slidenum">
              <a:rPr lang="en-US" smtClean="0"/>
              <a:t>‹#›</a:t>
            </a:fld>
            <a:endParaRPr lang="en-US"/>
          </a:p>
        </p:txBody>
      </p:sp>
    </p:spTree>
    <p:extLst>
      <p:ext uri="{BB962C8B-B14F-4D97-AF65-F5344CB8AC3E}">
        <p14:creationId xmlns:p14="http://schemas.microsoft.com/office/powerpoint/2010/main" val="4222202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19FB4A-6B9F-4F8E-9CC6-206968554000}" type="datetimeFigureOut">
              <a:rPr lang="en-US" smtClean="0"/>
              <a:t>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B961E8-7F3D-4494-B08D-AB8325D28958}" type="slidenum">
              <a:rPr lang="en-US" smtClean="0"/>
              <a:t>‹#›</a:t>
            </a:fld>
            <a:endParaRPr lang="en-US"/>
          </a:p>
        </p:txBody>
      </p:sp>
    </p:spTree>
    <p:extLst>
      <p:ext uri="{BB962C8B-B14F-4D97-AF65-F5344CB8AC3E}">
        <p14:creationId xmlns:p14="http://schemas.microsoft.com/office/powerpoint/2010/main" val="3584000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319FB4A-6B9F-4F8E-9CC6-206968554000}" type="datetimeFigureOut">
              <a:rPr lang="en-US" smtClean="0"/>
              <a:t>12/9/2022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8B961E8-7F3D-4494-B08D-AB8325D28958}" type="slidenum">
              <a:rPr lang="en-US" smtClean="0"/>
              <a:t>‹#›</a:t>
            </a:fld>
            <a:endParaRPr lang="en-US"/>
          </a:p>
        </p:txBody>
      </p:sp>
    </p:spTree>
    <p:extLst>
      <p:ext uri="{BB962C8B-B14F-4D97-AF65-F5344CB8AC3E}">
        <p14:creationId xmlns:p14="http://schemas.microsoft.com/office/powerpoint/2010/main" val="3934670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19FB4A-6B9F-4F8E-9CC6-206968554000}"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B961E8-7F3D-4494-B08D-AB8325D28958}" type="slidenum">
              <a:rPr lang="en-US" smtClean="0"/>
              <a:t>‹#›</a:t>
            </a:fld>
            <a:endParaRPr lang="en-US"/>
          </a:p>
        </p:txBody>
      </p:sp>
    </p:spTree>
    <p:extLst>
      <p:ext uri="{BB962C8B-B14F-4D97-AF65-F5344CB8AC3E}">
        <p14:creationId xmlns:p14="http://schemas.microsoft.com/office/powerpoint/2010/main" val="3327139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319FB4A-6B9F-4F8E-9CC6-206968554000}" type="datetimeFigureOut">
              <a:rPr lang="en-US" smtClean="0"/>
              <a:t>12/9/2022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8B961E8-7F3D-4494-B08D-AB8325D28958}"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37211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44BE3-A3D2-40CC-AFD9-A98F19C9B98D}"/>
              </a:ext>
            </a:extLst>
          </p:cNvPr>
          <p:cNvSpPr>
            <a:spLocks noGrp="1"/>
          </p:cNvSpPr>
          <p:nvPr>
            <p:ph type="ctrTitle"/>
          </p:nvPr>
        </p:nvSpPr>
        <p:spPr>
          <a:xfrm>
            <a:off x="284813" y="535059"/>
            <a:ext cx="11482466" cy="2403013"/>
          </a:xfrm>
        </p:spPr>
        <p:txBody>
          <a:bodyPr>
            <a:normAutofit/>
          </a:bodyPr>
          <a:lstStyle/>
          <a:p>
            <a:pPr algn="ctr"/>
            <a:r>
              <a:rPr lang="en-US" sz="5400" b="1" dirty="0">
                <a:solidFill>
                  <a:schemeClr val="accent2">
                    <a:lumMod val="75000"/>
                  </a:schemeClr>
                </a:solidFill>
                <a:latin typeface="Arial Black" panose="020B0A04020102020204" pitchFamily="34" charset="0"/>
              </a:rPr>
              <a:t>HOME-American Rescue Plan Program (Home-</a:t>
            </a:r>
            <a:r>
              <a:rPr lang="en-US" sz="5400" b="1" dirty="0" err="1">
                <a:solidFill>
                  <a:schemeClr val="accent2">
                    <a:lumMod val="75000"/>
                  </a:schemeClr>
                </a:solidFill>
                <a:latin typeface="Arial Black" panose="020B0A04020102020204" pitchFamily="34" charset="0"/>
              </a:rPr>
              <a:t>arp</a:t>
            </a:r>
            <a:r>
              <a:rPr lang="en-US" sz="5400" b="1" dirty="0">
                <a:solidFill>
                  <a:schemeClr val="accent2">
                    <a:lumMod val="75000"/>
                  </a:schemeClr>
                </a:solidFill>
                <a:latin typeface="Arial Black" panose="020B0A04020102020204" pitchFamily="34" charset="0"/>
              </a:rPr>
              <a:t>)</a:t>
            </a:r>
            <a:endParaRPr lang="en-US" sz="5400" b="1" dirty="0">
              <a:latin typeface="Arial Black" panose="020B0A04020102020204" pitchFamily="34" charset="0"/>
            </a:endParaRPr>
          </a:p>
        </p:txBody>
      </p:sp>
      <p:sp>
        <p:nvSpPr>
          <p:cNvPr id="4" name="Rectangle 3">
            <a:extLst>
              <a:ext uri="{FF2B5EF4-FFF2-40B4-BE49-F238E27FC236}">
                <a16:creationId xmlns:a16="http://schemas.microsoft.com/office/drawing/2014/main" id="{01CBBDF1-9AE3-4E28-9E45-EE8387518852}"/>
              </a:ext>
            </a:extLst>
          </p:cNvPr>
          <p:cNvSpPr>
            <a:spLocks noGrp="1"/>
          </p:cNvSpPr>
          <p:nvPr/>
        </p:nvSpPr>
        <p:spPr>
          <a:xfrm>
            <a:off x="4453194" y="3496457"/>
            <a:ext cx="6534596" cy="2171988"/>
          </a:xfrm>
          <a:prstGeom prst="rect">
            <a:avLst/>
          </a:prstGeom>
        </p:spPr>
        <p:txBody>
          <a:bodyPr vert="horz" lIns="91440" tIns="45720" rIns="91440" bIns="45720" rtlCol="0" anchor="t" anchorCtr="0">
            <a:normAutofit fontScale="92500" lnSpcReduction="10000"/>
          </a:bodyPr>
          <a:lstStyle>
            <a:lvl1pPr marL="0" indent="0" algn="l" defTabSz="914400" rtl="0" eaLnBrk="1" latinLnBrk="0" hangingPunct="1">
              <a:spcBef>
                <a:spcPct val="20000"/>
              </a:spcBef>
              <a:buClr>
                <a:schemeClr val="accent1"/>
              </a:buClr>
              <a:buFont typeface="Arial" pitchFamily="34" charset="0"/>
              <a:buNone/>
              <a:defRPr sz="2800" kern="1200">
                <a:solidFill>
                  <a:schemeClr val="tx2"/>
                </a:solidFill>
                <a:latin typeface="+mn-lt"/>
                <a:ea typeface="+mn-ea"/>
                <a:cs typeface="+mn-cs"/>
              </a:defRPr>
            </a:lvl1pPr>
            <a:lvl2pPr marL="457200" indent="0" algn="ctr" defTabSz="914400" rtl="0" eaLnBrk="1" latinLnBrk="0" hangingPunct="1">
              <a:spcBef>
                <a:spcPct val="20000"/>
              </a:spcBef>
              <a:buClr>
                <a:schemeClr val="accent1"/>
              </a:buClr>
              <a:buFont typeface="Aria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9pPr>
          </a:lstStyle>
          <a:p>
            <a:pPr lvl="1" fontAlgn="base">
              <a:spcBef>
                <a:spcPct val="0"/>
              </a:spcBef>
              <a:spcAft>
                <a:spcPct val="0"/>
              </a:spcAft>
            </a:pPr>
            <a:r>
              <a:rPr lang="en-US" sz="3100" b="1" dirty="0">
                <a:solidFill>
                  <a:schemeClr val="bg1"/>
                </a:solidFill>
                <a:latin typeface="Arial" panose="020B0604020202020204" pitchFamily="34" charset="0"/>
                <a:ea typeface="Segoe UI" panose="020B0502040204020203" pitchFamily="34" charset="0"/>
                <a:cs typeface="Arial" panose="020B0604020202020204" pitchFamily="34" charset="0"/>
              </a:rPr>
              <a:t>City of Anniston </a:t>
            </a:r>
          </a:p>
          <a:p>
            <a:pPr lvl="1" fontAlgn="base">
              <a:spcBef>
                <a:spcPct val="0"/>
              </a:spcBef>
              <a:spcAft>
                <a:spcPct val="0"/>
              </a:spcAft>
            </a:pPr>
            <a:r>
              <a:rPr lang="en-US" sz="3100" b="1" dirty="0">
                <a:solidFill>
                  <a:schemeClr val="bg1"/>
                </a:solidFill>
                <a:latin typeface="Arial" panose="020B0604020202020204" pitchFamily="34" charset="0"/>
                <a:ea typeface="Segoe UI" panose="020B0502040204020203" pitchFamily="34" charset="0"/>
                <a:cs typeface="Arial" panose="020B0604020202020204" pitchFamily="34" charset="0"/>
              </a:rPr>
              <a:t>Community Development Department</a:t>
            </a:r>
          </a:p>
          <a:p>
            <a:pPr lvl="1" fontAlgn="base">
              <a:spcBef>
                <a:spcPct val="0"/>
              </a:spcBef>
              <a:spcAft>
                <a:spcPct val="0"/>
              </a:spcAft>
            </a:pPr>
            <a:r>
              <a:rPr lang="en-US" sz="3100" b="1" dirty="0">
                <a:solidFill>
                  <a:schemeClr val="bg1"/>
                </a:solidFill>
                <a:latin typeface="Arial" panose="020B0604020202020204" pitchFamily="34" charset="0"/>
                <a:ea typeface="Segoe UI" panose="020B0502040204020203" pitchFamily="34" charset="0"/>
                <a:cs typeface="Arial" panose="020B0604020202020204" pitchFamily="34" charset="0"/>
              </a:rPr>
              <a:t>4309 McClellan Blvd</a:t>
            </a:r>
          </a:p>
          <a:p>
            <a:pPr lvl="1" fontAlgn="base">
              <a:spcBef>
                <a:spcPct val="0"/>
              </a:spcBef>
              <a:spcAft>
                <a:spcPct val="0"/>
              </a:spcAft>
            </a:pPr>
            <a:r>
              <a:rPr lang="en-US" sz="3100" b="1" dirty="0">
                <a:solidFill>
                  <a:schemeClr val="bg1"/>
                </a:solidFill>
                <a:latin typeface="Arial" panose="020B0604020202020204" pitchFamily="34" charset="0"/>
                <a:ea typeface="Segoe UI" panose="020B0502040204020203" pitchFamily="34" charset="0"/>
                <a:cs typeface="Arial" panose="020B0604020202020204" pitchFamily="34" charset="0"/>
              </a:rPr>
              <a:t>Anniston, AL 36206 </a:t>
            </a:r>
            <a:endParaRPr lang="en-US" sz="1800" b="1" dirty="0">
              <a:solidFill>
                <a:schemeClr val="bg1"/>
              </a:solidFill>
              <a:latin typeface="Arial" panose="020B0604020202020204" pitchFamily="34" charset="0"/>
              <a:ea typeface="Segoe UI" panose="020B0502040204020203" pitchFamily="34" charset="0"/>
              <a:cs typeface="Arial" panose="020B0604020202020204" pitchFamily="34" charset="0"/>
            </a:endParaRPr>
          </a:p>
        </p:txBody>
      </p:sp>
      <p:pic>
        <p:nvPicPr>
          <p:cNvPr id="6" name="Picture 5">
            <a:extLst>
              <a:ext uri="{FF2B5EF4-FFF2-40B4-BE49-F238E27FC236}">
                <a16:creationId xmlns:a16="http://schemas.microsoft.com/office/drawing/2014/main" id="{C52FB3E5-C83D-43A0-8D47-398EF211DCD1}"/>
              </a:ext>
            </a:extLst>
          </p:cNvPr>
          <p:cNvPicPr/>
          <p:nvPr/>
        </p:nvPicPr>
        <p:blipFill>
          <a:blip r:embed="rId2">
            <a:extLst>
              <a:ext uri="{28A0092B-C50C-407E-A947-70E740481C1C}">
                <a14:useLocalDpi xmlns:a14="http://schemas.microsoft.com/office/drawing/2010/main" val="0"/>
              </a:ext>
            </a:extLst>
          </a:blip>
          <a:stretch>
            <a:fillRect/>
          </a:stretch>
        </p:blipFill>
        <p:spPr>
          <a:xfrm>
            <a:off x="854541" y="3919929"/>
            <a:ext cx="3403779" cy="1480674"/>
          </a:xfrm>
          <a:prstGeom prst="rect">
            <a:avLst/>
          </a:prstGeom>
        </p:spPr>
      </p:pic>
    </p:spTree>
    <p:extLst>
      <p:ext uri="{BB962C8B-B14F-4D97-AF65-F5344CB8AC3E}">
        <p14:creationId xmlns:p14="http://schemas.microsoft.com/office/powerpoint/2010/main" val="840564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20A261-DA64-4401-8685-08E49649FB86}"/>
              </a:ext>
            </a:extLst>
          </p:cNvPr>
          <p:cNvSpPr>
            <a:spLocks noGrp="1"/>
          </p:cNvSpPr>
          <p:nvPr>
            <p:ph type="title"/>
          </p:nvPr>
        </p:nvSpPr>
        <p:spPr>
          <a:xfrm>
            <a:off x="98474" y="1352262"/>
            <a:ext cx="6072553" cy="4310773"/>
          </a:xfrm>
        </p:spPr>
        <p:txBody>
          <a:bodyPr anchor="t">
            <a:noAutofit/>
          </a:bodyPr>
          <a:lstStyle/>
          <a:p>
            <a:pPr algn="ctr"/>
            <a:r>
              <a:rPr lang="en-US" sz="3200" b="1" cap="none" dirty="0">
                <a:solidFill>
                  <a:schemeClr val="tx1"/>
                </a:solidFill>
                <a:latin typeface="Arial" panose="020B0604020202020204" pitchFamily="34" charset="0"/>
                <a:cs typeface="Arial" panose="020B0604020202020204" pitchFamily="34" charset="0"/>
              </a:rPr>
              <a:t>HOME-ARP TBRA</a:t>
            </a:r>
            <a:r>
              <a:rPr lang="en-US" sz="3200" cap="none" dirty="0">
                <a:solidFill>
                  <a:schemeClr val="tx1"/>
                </a:solidFill>
                <a:latin typeface="Arial" panose="020B0604020202020204" pitchFamily="34" charset="0"/>
                <a:cs typeface="Arial" panose="020B0604020202020204" pitchFamily="34" charset="0"/>
              </a:rPr>
              <a:t> can assist qualifying populations to pay the rent, security deposits, utility payments, and utility deposits.</a:t>
            </a:r>
            <a:br>
              <a:rPr lang="en-US" sz="3200" cap="none" dirty="0">
                <a:solidFill>
                  <a:schemeClr val="tx1"/>
                </a:solidFill>
                <a:latin typeface="Arial" panose="020B0604020202020204" pitchFamily="34" charset="0"/>
                <a:cs typeface="Arial" panose="020B0604020202020204" pitchFamily="34" charset="0"/>
              </a:rPr>
            </a:br>
            <a:br>
              <a:rPr lang="en-US" sz="3200" cap="none" dirty="0">
                <a:solidFill>
                  <a:schemeClr val="tx1"/>
                </a:solidFill>
                <a:latin typeface="Arial" panose="020B0604020202020204" pitchFamily="34" charset="0"/>
                <a:cs typeface="Arial" panose="020B0604020202020204" pitchFamily="34" charset="0"/>
              </a:rPr>
            </a:br>
            <a:r>
              <a:rPr lang="en-US" sz="3200" cap="none" dirty="0">
                <a:solidFill>
                  <a:schemeClr val="tx1"/>
                </a:solidFill>
                <a:latin typeface="Arial" panose="020B0604020202020204" pitchFamily="34" charset="0"/>
                <a:cs typeface="Arial" panose="020B0604020202020204" pitchFamily="34" charset="0"/>
              </a:rPr>
              <a:t>May provide up to 100% of rent and utility costs.</a:t>
            </a:r>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69BD97FD-9E98-43C2-B33B-2C8850BB2B73}"/>
              </a:ext>
            </a:extLst>
          </p:cNvPr>
          <p:cNvSpPr>
            <a:spLocks noGrp="1"/>
          </p:cNvSpPr>
          <p:nvPr>
            <p:ph idx="1"/>
          </p:nvPr>
        </p:nvSpPr>
        <p:spPr>
          <a:xfrm>
            <a:off x="6171027" y="1279810"/>
            <a:ext cx="5772433" cy="4285683"/>
          </a:xfrm>
          <a:ln w="57150">
            <a:noFill/>
          </a:ln>
        </p:spPr>
        <p:txBody>
          <a:bodyPr anchor="t">
            <a:noAutofit/>
          </a:bodyPr>
          <a:lstStyle/>
          <a:p>
            <a:pPr marL="0" indent="0" algn="ctr">
              <a:buNone/>
            </a:pPr>
            <a:r>
              <a:rPr lang="en-US" sz="3200" dirty="0">
                <a:solidFill>
                  <a:schemeClr val="tx1"/>
                </a:solidFill>
                <a:latin typeface="Arial" panose="020B0604020202020204" pitchFamily="34" charset="0"/>
                <a:cs typeface="Arial" panose="020B0604020202020204" pitchFamily="34" charset="0"/>
              </a:rPr>
              <a:t>Assistance is attached to </a:t>
            </a:r>
            <a:r>
              <a:rPr lang="en-US" sz="3200" dirty="0">
                <a:solidFill>
                  <a:schemeClr val="accent2"/>
                </a:solidFill>
                <a:latin typeface="Arial" panose="020B0604020202020204" pitchFamily="34" charset="0"/>
                <a:cs typeface="Arial" panose="020B0604020202020204" pitchFamily="34" charset="0"/>
              </a:rPr>
              <a:t>qualifying household </a:t>
            </a:r>
            <a:r>
              <a:rPr lang="en-US" sz="3200" dirty="0">
                <a:solidFill>
                  <a:schemeClr val="tx1"/>
                </a:solidFill>
                <a:latin typeface="Arial" panose="020B0604020202020204" pitchFamily="34" charset="0"/>
                <a:cs typeface="Arial" panose="020B0604020202020204" pitchFamily="34" charset="0"/>
              </a:rPr>
              <a:t>rather than the unit.</a:t>
            </a:r>
          </a:p>
          <a:p>
            <a:pPr marL="0" indent="0" algn="ctr">
              <a:buNone/>
            </a:pPr>
            <a:endParaRPr lang="en-US" sz="700" dirty="0">
              <a:solidFill>
                <a:schemeClr val="tx1"/>
              </a:solidFill>
              <a:latin typeface="Arial" panose="020B0604020202020204" pitchFamily="34" charset="0"/>
              <a:cs typeface="Arial" panose="020B0604020202020204" pitchFamily="34" charset="0"/>
            </a:endParaRPr>
          </a:p>
          <a:p>
            <a:pPr marL="0" indent="0" algn="ctr">
              <a:buNone/>
            </a:pPr>
            <a:r>
              <a:rPr lang="en-US" sz="3200" dirty="0">
                <a:solidFill>
                  <a:schemeClr val="tx1"/>
                </a:solidFill>
                <a:latin typeface="Arial" panose="020B0604020202020204" pitchFamily="34" charset="0"/>
                <a:cs typeface="Arial" panose="020B0604020202020204" pitchFamily="34" charset="0"/>
              </a:rPr>
              <a:t>Household can take assistance to another unit that is rent reasonable and meets applicable property standards.</a:t>
            </a:r>
          </a:p>
          <a:p>
            <a:pPr marL="0" indent="0" algn="ctr">
              <a:buNone/>
            </a:pPr>
            <a:r>
              <a:rPr lang="en-US" sz="2300" b="1" i="1" dirty="0">
                <a:solidFill>
                  <a:srgbClr val="FF0000"/>
                </a:solidFill>
                <a:latin typeface="Arial" panose="020B0604020202020204" pitchFamily="34" charset="0"/>
                <a:cs typeface="Arial" panose="020B0604020202020204" pitchFamily="34" charset="0"/>
              </a:rPr>
              <a:t>*</a:t>
            </a:r>
            <a:r>
              <a:rPr lang="en-US" sz="2200" b="1" i="1" dirty="0">
                <a:solidFill>
                  <a:srgbClr val="FF0000"/>
                </a:solidFill>
                <a:latin typeface="Arial" panose="020B0604020202020204" pitchFamily="34" charset="0"/>
                <a:cs typeface="Arial" panose="020B0604020202020204" pitchFamily="34" charset="0"/>
              </a:rPr>
              <a:t>Requires new rental assistance contract</a:t>
            </a:r>
          </a:p>
        </p:txBody>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4" name="Rectangle 3">
            <a:extLst>
              <a:ext uri="{FF2B5EF4-FFF2-40B4-BE49-F238E27FC236}">
                <a16:creationId xmlns:a16="http://schemas.microsoft.com/office/drawing/2014/main" id="{F1818A7B-2613-4B43-B66C-228DC0782923}"/>
              </a:ext>
            </a:extLst>
          </p:cNvPr>
          <p:cNvSpPr/>
          <p:nvPr/>
        </p:nvSpPr>
        <p:spPr>
          <a:xfrm>
            <a:off x="463606" y="404482"/>
            <a:ext cx="4493538" cy="646331"/>
          </a:xfrm>
          <a:prstGeom prst="rect">
            <a:avLst/>
          </a:prstGeom>
        </p:spPr>
        <p:txBody>
          <a:bodyPr wrap="none">
            <a:spAutoFit/>
          </a:bodyPr>
          <a:lstStyle/>
          <a:p>
            <a:r>
              <a:rPr lang="en-US" sz="3600" dirty="0">
                <a:solidFill>
                  <a:schemeClr val="bg1"/>
                </a:solidFill>
                <a:latin typeface="Arial Black" panose="020B0A04020102020204" pitchFamily="34" charset="0"/>
              </a:rPr>
              <a:t>HOME-ARP TBRA</a:t>
            </a:r>
          </a:p>
        </p:txBody>
      </p:sp>
      <p:cxnSp>
        <p:nvCxnSpPr>
          <p:cNvPr id="6" name="Straight Connector 5">
            <a:extLst>
              <a:ext uri="{FF2B5EF4-FFF2-40B4-BE49-F238E27FC236}">
                <a16:creationId xmlns:a16="http://schemas.microsoft.com/office/drawing/2014/main" id="{ED8FD11B-5D64-414B-8CD8-1490163C634B}"/>
              </a:ext>
            </a:extLst>
          </p:cNvPr>
          <p:cNvCxnSpPr>
            <a:cxnSpLocks/>
          </p:cNvCxnSpPr>
          <p:nvPr/>
        </p:nvCxnSpPr>
        <p:spPr>
          <a:xfrm>
            <a:off x="6096000" y="1352262"/>
            <a:ext cx="0" cy="3903331"/>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1813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32B731-8AAB-4DF5-8F52-DB0690CBA503}"/>
              </a:ext>
            </a:extLst>
          </p:cNvPr>
          <p:cNvSpPr>
            <a:spLocks noGrp="1"/>
          </p:cNvSpPr>
          <p:nvPr>
            <p:ph type="title"/>
          </p:nvPr>
        </p:nvSpPr>
        <p:spPr>
          <a:xfrm>
            <a:off x="446534" y="1117905"/>
            <a:ext cx="4645971" cy="646331"/>
          </a:xfrm>
        </p:spPr>
        <p:txBody>
          <a:bodyPr anchor="t">
            <a:noAutofit/>
          </a:bodyPr>
          <a:lstStyle/>
          <a:p>
            <a:r>
              <a:rPr lang="en-US" sz="3200" b="1" cap="none" dirty="0">
                <a:solidFill>
                  <a:schemeClr val="tx1"/>
                </a:solidFill>
                <a:latin typeface="Arial" panose="020B0604020202020204" pitchFamily="34" charset="0"/>
                <a:cs typeface="Arial" panose="020B0604020202020204" pitchFamily="34" charset="0"/>
              </a:rPr>
              <a:t>Eligible costs include: </a:t>
            </a:r>
            <a:br>
              <a:rPr lang="en-US" sz="3200" b="1" cap="none" dirty="0">
                <a:solidFill>
                  <a:schemeClr val="tx1"/>
                </a:solidFill>
                <a:latin typeface="Arial" panose="020B0604020202020204" pitchFamily="34" charset="0"/>
                <a:cs typeface="Arial" panose="020B0604020202020204" pitchFamily="34" charset="0"/>
              </a:rPr>
            </a:br>
            <a:br>
              <a:rPr lang="en-US" sz="3200" b="1" cap="none" dirty="0">
                <a:solidFill>
                  <a:schemeClr val="tx1"/>
                </a:solidFill>
                <a:latin typeface="Arial" panose="020B0604020202020204" pitchFamily="34" charset="0"/>
                <a:cs typeface="Arial" panose="020B0604020202020204" pitchFamily="34" charset="0"/>
              </a:rPr>
            </a:br>
            <a:endParaRPr lang="en-US" sz="3200" cap="none" dirty="0">
              <a:solidFill>
                <a:schemeClr val="tx1"/>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63605" y="404482"/>
            <a:ext cx="4493538" cy="646331"/>
          </a:xfrm>
          <a:prstGeom prst="rect">
            <a:avLst/>
          </a:prstGeom>
        </p:spPr>
        <p:txBody>
          <a:bodyPr wrap="none">
            <a:spAutoFit/>
          </a:bodyPr>
          <a:lstStyle/>
          <a:p>
            <a:r>
              <a:rPr lang="en-US" sz="3600" dirty="0">
                <a:solidFill>
                  <a:schemeClr val="bg1"/>
                </a:solidFill>
                <a:latin typeface="Arial Black" panose="020B0A04020102020204" pitchFamily="34" charset="0"/>
              </a:rPr>
              <a:t>HOME-ARP TBRA</a:t>
            </a:r>
          </a:p>
        </p:txBody>
      </p:sp>
      <p:sp>
        <p:nvSpPr>
          <p:cNvPr id="4" name="Rectangle 3">
            <a:extLst>
              <a:ext uri="{FF2B5EF4-FFF2-40B4-BE49-F238E27FC236}">
                <a16:creationId xmlns:a16="http://schemas.microsoft.com/office/drawing/2014/main" id="{A1FBF000-564B-44F4-9DFE-00072B25A1B6}"/>
              </a:ext>
            </a:extLst>
          </p:cNvPr>
          <p:cNvSpPr/>
          <p:nvPr/>
        </p:nvSpPr>
        <p:spPr>
          <a:xfrm>
            <a:off x="1088766" y="1915791"/>
            <a:ext cx="10985046" cy="3354765"/>
          </a:xfrm>
          <a:prstGeom prst="rect">
            <a:avLst/>
          </a:prstGeom>
        </p:spPr>
        <p:txBody>
          <a:bodyPr wrap="square">
            <a:spAutoFit/>
          </a:bodyPr>
          <a:lstStyle/>
          <a:p>
            <a:pPr marL="457200" indent="-457200">
              <a:buFont typeface="Wingdings" panose="05000000000000000000" pitchFamily="2" charset="2"/>
              <a:buChar char="ü"/>
            </a:pPr>
            <a:r>
              <a:rPr lang="en-US" sz="3200" dirty="0">
                <a:latin typeface="Arial" panose="020B0604020202020204" pitchFamily="34" charset="0"/>
                <a:cs typeface="Arial" panose="020B0604020202020204" pitchFamily="34" charset="0"/>
              </a:rPr>
              <a:t>rental assistance</a:t>
            </a:r>
          </a:p>
          <a:p>
            <a:pPr marL="457200" indent="-457200">
              <a:buFont typeface="Wingdings" panose="05000000000000000000" pitchFamily="2" charset="2"/>
              <a:buChar char="ü"/>
            </a:pPr>
            <a:endParaRPr lang="en-US" sz="12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ü"/>
            </a:pPr>
            <a:r>
              <a:rPr lang="en-US" sz="3200" dirty="0">
                <a:latin typeface="Arial" panose="020B0604020202020204" pitchFamily="34" charset="0"/>
                <a:cs typeface="Arial" panose="020B0604020202020204" pitchFamily="34" charset="0"/>
              </a:rPr>
              <a:t>security deposit payments </a:t>
            </a:r>
          </a:p>
          <a:p>
            <a:endParaRPr lang="en-US" sz="16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ü"/>
            </a:pPr>
            <a:r>
              <a:rPr lang="en-US" sz="3200" dirty="0">
                <a:latin typeface="Arial" panose="020B0604020202020204" pitchFamily="34" charset="0"/>
                <a:cs typeface="Arial" panose="020B0604020202020204" pitchFamily="34" charset="0"/>
              </a:rPr>
              <a:t>utility payments, as part of rental assistance </a:t>
            </a:r>
          </a:p>
          <a:p>
            <a:endParaRPr lang="en-US" sz="16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ü"/>
            </a:pPr>
            <a:r>
              <a:rPr lang="en-US" sz="3200" dirty="0">
                <a:latin typeface="Arial" panose="020B0604020202020204" pitchFamily="34" charset="0"/>
                <a:cs typeface="Arial" panose="020B0604020202020204" pitchFamily="34" charset="0"/>
              </a:rPr>
              <a:t>utility deposit payments, as part of rental assistance or security deposit assistance</a:t>
            </a:r>
          </a:p>
        </p:txBody>
      </p:sp>
      <p:pic>
        <p:nvPicPr>
          <p:cNvPr id="3" name="Picture 2">
            <a:extLst>
              <a:ext uri="{FF2B5EF4-FFF2-40B4-BE49-F238E27FC236}">
                <a16:creationId xmlns:a16="http://schemas.microsoft.com/office/drawing/2014/main" id="{DD4ACE4F-0475-470F-B434-0A9EB8356156}"/>
              </a:ext>
            </a:extLst>
          </p:cNvPr>
          <p:cNvPicPr>
            <a:picLocks noChangeAspect="1"/>
          </p:cNvPicPr>
          <p:nvPr/>
        </p:nvPicPr>
        <p:blipFill rotWithShape="1">
          <a:blip r:embed="rId2">
            <a:clrChange>
              <a:clrFrom>
                <a:srgbClr val="F7F7F7"/>
              </a:clrFrom>
              <a:clrTo>
                <a:srgbClr val="F7F7F7">
                  <a:alpha val="0"/>
                </a:srgbClr>
              </a:clrTo>
            </a:clrChange>
          </a:blip>
          <a:srcRect l="-318" b="-924"/>
          <a:stretch/>
        </p:blipFill>
        <p:spPr>
          <a:xfrm>
            <a:off x="9293290" y="1400800"/>
            <a:ext cx="2331487" cy="1864914"/>
          </a:xfrm>
          <a:prstGeom prst="rect">
            <a:avLst/>
          </a:prstGeom>
        </p:spPr>
      </p:pic>
      <p:sp>
        <p:nvSpPr>
          <p:cNvPr id="6" name="TextBox 5">
            <a:extLst>
              <a:ext uri="{FF2B5EF4-FFF2-40B4-BE49-F238E27FC236}">
                <a16:creationId xmlns:a16="http://schemas.microsoft.com/office/drawing/2014/main" id="{F2E3DF01-CB98-4494-B9DB-DC70BB4DE116}"/>
              </a:ext>
            </a:extLst>
          </p:cNvPr>
          <p:cNvSpPr txBox="1"/>
          <p:nvPr/>
        </p:nvSpPr>
        <p:spPr>
          <a:xfrm>
            <a:off x="9032033" y="2957804"/>
            <a:ext cx="578498"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602942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63604" y="404482"/>
            <a:ext cx="11281861" cy="646331"/>
          </a:xfrm>
          <a:prstGeom prst="rect">
            <a:avLst/>
          </a:prstGeom>
        </p:spPr>
        <p:txBody>
          <a:bodyPr wrap="square">
            <a:spAutoFit/>
          </a:bodyPr>
          <a:lstStyle/>
          <a:p>
            <a:r>
              <a:rPr lang="en-US" sz="3600" dirty="0">
                <a:solidFill>
                  <a:schemeClr val="bg1"/>
                </a:solidFill>
                <a:latin typeface="Arial Black" panose="020B0A04020102020204" pitchFamily="34" charset="0"/>
              </a:rPr>
              <a:t>HOME-ARP TBRA - </a:t>
            </a:r>
            <a:r>
              <a:rPr lang="en-US" sz="3600" b="1" dirty="0">
                <a:solidFill>
                  <a:schemeClr val="bg1"/>
                </a:solidFill>
                <a:latin typeface="Arial" panose="020B0604020202020204" pitchFamily="34" charset="0"/>
                <a:cs typeface="Arial" panose="020B0604020202020204" pitchFamily="34" charset="0"/>
              </a:rPr>
              <a:t>Parameters of Assistance</a:t>
            </a:r>
            <a:endParaRPr lang="en-US" sz="3600" dirty="0">
              <a:solidFill>
                <a:schemeClr val="bg1"/>
              </a:solidFill>
              <a:latin typeface="Arial Black" panose="020B0A04020102020204" pitchFamily="34" charset="0"/>
            </a:endParaRPr>
          </a:p>
        </p:txBody>
      </p:sp>
      <p:sp>
        <p:nvSpPr>
          <p:cNvPr id="6" name="TextBox 5">
            <a:extLst>
              <a:ext uri="{FF2B5EF4-FFF2-40B4-BE49-F238E27FC236}">
                <a16:creationId xmlns:a16="http://schemas.microsoft.com/office/drawing/2014/main" id="{F2E3DF01-CB98-4494-B9DB-DC70BB4DE116}"/>
              </a:ext>
            </a:extLst>
          </p:cNvPr>
          <p:cNvSpPr txBox="1"/>
          <p:nvPr/>
        </p:nvSpPr>
        <p:spPr>
          <a:xfrm>
            <a:off x="9032033" y="2957804"/>
            <a:ext cx="578498" cy="369332"/>
          </a:xfrm>
          <a:prstGeom prst="rect">
            <a:avLst/>
          </a:prstGeom>
          <a:solidFill>
            <a:schemeClr val="bg1"/>
          </a:solidFill>
        </p:spPr>
        <p:txBody>
          <a:bodyPr wrap="square" rtlCol="0">
            <a:spAutoFit/>
          </a:bodyPr>
          <a:lstStyle/>
          <a:p>
            <a:endParaRPr lang="en-US" dirty="0"/>
          </a:p>
        </p:txBody>
      </p:sp>
      <p:graphicFrame>
        <p:nvGraphicFramePr>
          <p:cNvPr id="13" name="TextBox 5">
            <a:extLst>
              <a:ext uri="{FF2B5EF4-FFF2-40B4-BE49-F238E27FC236}">
                <a16:creationId xmlns:a16="http://schemas.microsoft.com/office/drawing/2014/main" id="{572091C5-BB25-4512-8911-363FD3BC2299}"/>
              </a:ext>
            </a:extLst>
          </p:cNvPr>
          <p:cNvGraphicFramePr/>
          <p:nvPr>
            <p:extLst>
              <p:ext uri="{D42A27DB-BD31-4B8C-83A1-F6EECF244321}">
                <p14:modId xmlns:p14="http://schemas.microsoft.com/office/powerpoint/2010/main" val="2124060920"/>
              </p:ext>
            </p:extLst>
          </p:nvPr>
        </p:nvGraphicFramePr>
        <p:xfrm>
          <a:off x="1499016" y="966350"/>
          <a:ext cx="9832968" cy="5112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3313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768406" y="398858"/>
            <a:ext cx="9303444" cy="646331"/>
          </a:xfrm>
          <a:prstGeom prst="rect">
            <a:avLst/>
          </a:prstGeom>
        </p:spPr>
        <p:txBody>
          <a:bodyPr wrap="none">
            <a:spAutoFit/>
          </a:bodyPr>
          <a:lstStyle/>
          <a:p>
            <a:r>
              <a:rPr lang="en-US" sz="3600" b="1" dirty="0">
                <a:solidFill>
                  <a:schemeClr val="bg1"/>
                </a:solidFill>
                <a:latin typeface="Arial Black" panose="020B0A04020102020204" pitchFamily="34" charset="0"/>
              </a:rPr>
              <a:t>HOME-ARP SUPPORTIVE SERVICES </a:t>
            </a:r>
          </a:p>
        </p:txBody>
      </p:sp>
      <p:sp>
        <p:nvSpPr>
          <p:cNvPr id="2" name="Rectangle 1">
            <a:extLst>
              <a:ext uri="{FF2B5EF4-FFF2-40B4-BE49-F238E27FC236}">
                <a16:creationId xmlns:a16="http://schemas.microsoft.com/office/drawing/2014/main" id="{145EC63F-A444-47BA-B7D9-81BCE32CB297}"/>
              </a:ext>
            </a:extLst>
          </p:cNvPr>
          <p:cNvSpPr/>
          <p:nvPr/>
        </p:nvSpPr>
        <p:spPr>
          <a:xfrm>
            <a:off x="446534" y="1099973"/>
            <a:ext cx="11000935" cy="4524315"/>
          </a:xfrm>
          <a:prstGeom prst="rect">
            <a:avLst/>
          </a:prstGeom>
        </p:spPr>
        <p:txBody>
          <a:bodyPr wrap="square">
            <a:spAutoFit/>
          </a:bodyPr>
          <a:lstStyle/>
          <a:p>
            <a:pPr algn="ctr"/>
            <a:r>
              <a:rPr lang="en-US" sz="3200" dirty="0">
                <a:latin typeface="Arial" panose="020B0604020202020204" pitchFamily="34" charset="0"/>
                <a:cs typeface="Arial" panose="020B0604020202020204" pitchFamily="34" charset="0"/>
              </a:rPr>
              <a:t>HOME-ARP funds may be used to provide a broad range of supportive services to qualifying individuals or families:</a:t>
            </a:r>
          </a:p>
          <a:p>
            <a:endParaRPr lang="en-US" sz="3200" dirty="0">
              <a:latin typeface="Arial" panose="020B0604020202020204" pitchFamily="34" charset="0"/>
              <a:cs typeface="Arial" panose="020B0604020202020204" pitchFamily="34" charset="0"/>
            </a:endParaRPr>
          </a:p>
          <a:p>
            <a:pPr marL="1604963" lvl="3" indent="-457200">
              <a:buFont typeface="Wingdings" panose="05000000000000000000" pitchFamily="2" charset="2"/>
              <a:buChar char="Ø"/>
            </a:pPr>
            <a:r>
              <a:rPr lang="en-US" sz="3200" dirty="0">
                <a:solidFill>
                  <a:schemeClr val="accent2"/>
                </a:solidFill>
                <a:latin typeface="Arial" panose="020B0604020202020204" pitchFamily="34" charset="0"/>
                <a:cs typeface="Arial" panose="020B0604020202020204" pitchFamily="34" charset="0"/>
              </a:rPr>
              <a:t>As a standalone program, or </a:t>
            </a:r>
          </a:p>
          <a:p>
            <a:pPr marL="1604963" lvl="3" indent="-457200">
              <a:buFont typeface="Wingdings" panose="05000000000000000000" pitchFamily="2" charset="2"/>
              <a:buChar char="Ø"/>
            </a:pPr>
            <a:r>
              <a:rPr lang="en-US" sz="3200" dirty="0">
                <a:solidFill>
                  <a:schemeClr val="accent2"/>
                </a:solidFill>
                <a:latin typeface="Arial" panose="020B0604020202020204" pitchFamily="34" charset="0"/>
                <a:cs typeface="Arial" panose="020B0604020202020204" pitchFamily="34" charset="0"/>
              </a:rPr>
              <a:t>In combination with other HOME-ARP activities </a:t>
            </a:r>
          </a:p>
          <a:p>
            <a:endParaRPr lang="en-US" sz="3200" dirty="0">
              <a:latin typeface="Arial" panose="020B0604020202020204" pitchFamily="34" charset="0"/>
              <a:cs typeface="Arial" panose="020B0604020202020204" pitchFamily="34" charset="0"/>
            </a:endParaRPr>
          </a:p>
          <a:p>
            <a:pPr algn="ctr"/>
            <a:r>
              <a:rPr lang="en-US" sz="3200" dirty="0">
                <a:latin typeface="Arial" panose="020B0604020202020204" pitchFamily="34" charset="0"/>
                <a:cs typeface="Arial" panose="020B0604020202020204" pitchFamily="34" charset="0"/>
              </a:rPr>
              <a:t>Individuals and families who meet a QP definition and are </a:t>
            </a:r>
            <a:r>
              <a:rPr lang="en-US" sz="3200" b="1" u="sng" dirty="0">
                <a:latin typeface="Arial" panose="020B0604020202020204" pitchFamily="34" charset="0"/>
                <a:cs typeface="Arial" panose="020B0604020202020204" pitchFamily="34" charset="0"/>
              </a:rPr>
              <a:t>not already </a:t>
            </a:r>
            <a:r>
              <a:rPr lang="en-US" sz="3200" dirty="0">
                <a:latin typeface="Arial" panose="020B0604020202020204" pitchFamily="34" charset="0"/>
                <a:cs typeface="Arial" panose="020B0604020202020204" pitchFamily="34" charset="0"/>
              </a:rPr>
              <a:t>receiving these services through another program are </a:t>
            </a:r>
            <a:r>
              <a:rPr lang="en-US" sz="3200" b="1" dirty="0">
                <a:solidFill>
                  <a:srgbClr val="FF0000"/>
                </a:solidFill>
                <a:latin typeface="Arial" panose="020B0604020202020204" pitchFamily="34" charset="0"/>
                <a:cs typeface="Arial" panose="020B0604020202020204" pitchFamily="34" charset="0"/>
              </a:rPr>
              <a:t>eligible</a:t>
            </a:r>
            <a:r>
              <a:rPr lang="en-US" sz="3200" dirty="0">
                <a:latin typeface="Arial" panose="020B0604020202020204" pitchFamily="34" charset="0"/>
                <a:cs typeface="Arial" panose="020B0604020202020204" pitchFamily="34" charset="0"/>
              </a:rPr>
              <a:t> for HOME-ARP supportive services</a:t>
            </a:r>
          </a:p>
        </p:txBody>
      </p:sp>
      <p:pic>
        <p:nvPicPr>
          <p:cNvPr id="4" name="Picture 3">
            <a:extLst>
              <a:ext uri="{FF2B5EF4-FFF2-40B4-BE49-F238E27FC236}">
                <a16:creationId xmlns:a16="http://schemas.microsoft.com/office/drawing/2014/main" id="{F499958E-7C7E-4D9A-BA42-6F53BE0119B2}"/>
              </a:ext>
            </a:extLst>
          </p:cNvPr>
          <p:cNvPicPr>
            <a:picLocks noChangeAspect="1"/>
          </p:cNvPicPr>
          <p:nvPr/>
        </p:nvPicPr>
        <p:blipFill>
          <a:blip r:embed="rId2">
            <a:clrChange>
              <a:clrFrom>
                <a:srgbClr val="F7F7F7"/>
              </a:clrFrom>
              <a:clrTo>
                <a:srgbClr val="F7F7F7">
                  <a:alpha val="0"/>
                </a:srgbClr>
              </a:clrTo>
            </a:clrChange>
          </a:blip>
          <a:stretch>
            <a:fillRect/>
          </a:stretch>
        </p:blipFill>
        <p:spPr>
          <a:xfrm>
            <a:off x="0" y="2491274"/>
            <a:ext cx="1564894" cy="1225420"/>
          </a:xfrm>
          <a:prstGeom prst="rect">
            <a:avLst/>
          </a:prstGeom>
        </p:spPr>
      </p:pic>
      <p:sp>
        <p:nvSpPr>
          <p:cNvPr id="5" name="TextBox 4">
            <a:extLst>
              <a:ext uri="{FF2B5EF4-FFF2-40B4-BE49-F238E27FC236}">
                <a16:creationId xmlns:a16="http://schemas.microsoft.com/office/drawing/2014/main" id="{62682060-006F-43AD-8851-AEF8351438C3}"/>
              </a:ext>
            </a:extLst>
          </p:cNvPr>
          <p:cNvSpPr txBox="1"/>
          <p:nvPr/>
        </p:nvSpPr>
        <p:spPr>
          <a:xfrm>
            <a:off x="446534" y="5841985"/>
            <a:ext cx="11298932" cy="584775"/>
          </a:xfrm>
          <a:prstGeom prst="rect">
            <a:avLst/>
          </a:prstGeom>
          <a:noFill/>
        </p:spPr>
        <p:txBody>
          <a:bodyPr wrap="square" rtlCol="0">
            <a:spAutoFit/>
          </a:bodyPr>
          <a:lstStyle/>
          <a:p>
            <a:pPr algn="ctr"/>
            <a:r>
              <a:rPr lang="en-US" sz="1600" b="1" i="1" dirty="0">
                <a:latin typeface="Arial" panose="020B0604020202020204" pitchFamily="34" charset="0"/>
                <a:cs typeface="Arial" panose="020B0604020202020204" pitchFamily="34" charset="0"/>
              </a:rPr>
              <a:t>If qualifying household is already receiving the same eligible supportive service or was approved to receive the same service through another program/provider, participant does not have a need for HOME-ARP services.</a:t>
            </a:r>
          </a:p>
        </p:txBody>
      </p:sp>
    </p:spTree>
    <p:extLst>
      <p:ext uri="{BB962C8B-B14F-4D97-AF65-F5344CB8AC3E}">
        <p14:creationId xmlns:p14="http://schemas.microsoft.com/office/powerpoint/2010/main" val="3529860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615553"/>
          </a:xfrm>
          <a:prstGeom prst="rect">
            <a:avLst/>
          </a:prstGeom>
        </p:spPr>
        <p:txBody>
          <a:bodyPr wrap="square">
            <a:spAutoFit/>
          </a:bodyPr>
          <a:lstStyle/>
          <a:p>
            <a:r>
              <a:rPr lang="en-US" sz="3400" b="1" dirty="0">
                <a:solidFill>
                  <a:schemeClr val="bg1"/>
                </a:solidFill>
                <a:latin typeface="Arial Black" panose="020B0A04020102020204" pitchFamily="34" charset="0"/>
              </a:rPr>
              <a:t>SUPPORTIVE SERVICES ELIGIBLE ACTIVITIES</a:t>
            </a:r>
          </a:p>
        </p:txBody>
      </p:sp>
      <p:sp>
        <p:nvSpPr>
          <p:cNvPr id="2" name="Rectangle 1">
            <a:extLst>
              <a:ext uri="{FF2B5EF4-FFF2-40B4-BE49-F238E27FC236}">
                <a16:creationId xmlns:a16="http://schemas.microsoft.com/office/drawing/2014/main" id="{145EC63F-A444-47BA-B7D9-81BCE32CB297}"/>
              </a:ext>
            </a:extLst>
          </p:cNvPr>
          <p:cNvSpPr/>
          <p:nvPr/>
        </p:nvSpPr>
        <p:spPr>
          <a:xfrm>
            <a:off x="164124" y="1032330"/>
            <a:ext cx="11676424" cy="4624343"/>
          </a:xfrm>
          <a:prstGeom prst="rect">
            <a:avLst/>
          </a:prstGeom>
        </p:spPr>
        <p:txBody>
          <a:bodyPr wrap="square">
            <a:spAutoFit/>
          </a:bodyPr>
          <a:lstStyle/>
          <a:p>
            <a:r>
              <a:rPr lang="en-US" sz="2800" b="1" dirty="0">
                <a:latin typeface="Arial" panose="020B0604020202020204" pitchFamily="34" charset="0"/>
                <a:cs typeface="Arial" panose="020B0604020202020204" pitchFamily="34" charset="0"/>
              </a:rPr>
              <a:t>  Three categories of eligible supportive services under HOME-ARP:</a:t>
            </a:r>
          </a:p>
          <a:p>
            <a:endParaRPr lang="en-US" sz="1000" dirty="0">
              <a:latin typeface="Arial" panose="020B0604020202020204" pitchFamily="34" charset="0"/>
              <a:cs typeface="Arial" panose="020B0604020202020204" pitchFamily="34" charset="0"/>
            </a:endParaRPr>
          </a:p>
          <a:p>
            <a:pPr marL="971550" lvl="1" indent="-514350" algn="just">
              <a:buFont typeface="+mj-lt"/>
              <a:buAutoNum type="arabicPeriod"/>
            </a:pPr>
            <a:r>
              <a:rPr lang="en-US" sz="2600" b="1" dirty="0">
                <a:solidFill>
                  <a:schemeClr val="accent2"/>
                </a:solidFill>
                <a:latin typeface="Arial" panose="020B0604020202020204" pitchFamily="34" charset="0"/>
                <a:cs typeface="Arial" panose="020B0604020202020204" pitchFamily="34" charset="0"/>
              </a:rPr>
              <a:t>McKinney-Vento Supportive Services </a:t>
            </a:r>
            <a:r>
              <a:rPr lang="en-US" sz="2600" dirty="0">
                <a:latin typeface="Arial" panose="020B0604020202020204" pitchFamily="34" charset="0"/>
                <a:cs typeface="Arial" panose="020B0604020202020204" pitchFamily="34" charset="0"/>
              </a:rPr>
              <a:t>-- adapted from the services listed in section 401(29) of the McKinney-Vento Homeless Assistance Act </a:t>
            </a:r>
          </a:p>
          <a:p>
            <a:pPr marL="971550" lvl="1" indent="-514350" algn="just">
              <a:buFont typeface="+mj-lt"/>
              <a:buAutoNum type="arabicPeriod"/>
            </a:pPr>
            <a:endParaRPr lang="en-US" sz="1200" b="1" dirty="0">
              <a:latin typeface="Arial" panose="020B0604020202020204" pitchFamily="34" charset="0"/>
              <a:cs typeface="Arial" panose="020B0604020202020204" pitchFamily="34" charset="0"/>
            </a:endParaRPr>
          </a:p>
          <a:p>
            <a:pPr marL="971550" lvl="1" indent="-514350" algn="just">
              <a:buFont typeface="+mj-lt"/>
              <a:buAutoNum type="arabicPeriod"/>
            </a:pPr>
            <a:r>
              <a:rPr lang="en-US" sz="2600" b="1" dirty="0">
                <a:solidFill>
                  <a:schemeClr val="accent2"/>
                </a:solidFill>
                <a:latin typeface="Arial" panose="020B0604020202020204" pitchFamily="34" charset="0"/>
                <a:cs typeface="Arial" panose="020B0604020202020204" pitchFamily="34" charset="0"/>
              </a:rPr>
              <a:t>HOME-ARP Homelessness Prevention Services </a:t>
            </a:r>
            <a:r>
              <a:rPr lang="en-US" sz="2600" dirty="0">
                <a:latin typeface="Arial" panose="020B0604020202020204" pitchFamily="34" charset="0"/>
                <a:cs typeface="Arial" panose="020B0604020202020204" pitchFamily="34" charset="0"/>
              </a:rPr>
              <a:t>-- adapted from eligible homelessness prevention services under Emergency Solutions Grant (ESG) regulations and are revised, supplemented, and streamlined. </a:t>
            </a:r>
          </a:p>
          <a:p>
            <a:pPr marL="971550" lvl="1" indent="-514350" algn="just">
              <a:buFont typeface="+mj-lt"/>
              <a:buAutoNum type="arabicPeriod"/>
            </a:pPr>
            <a:endParaRPr lang="en-US" sz="1050" dirty="0">
              <a:latin typeface="Arial" panose="020B0604020202020204" pitchFamily="34" charset="0"/>
              <a:cs typeface="Arial" panose="020B0604020202020204" pitchFamily="34" charset="0"/>
            </a:endParaRPr>
          </a:p>
          <a:p>
            <a:pPr marL="971550" lvl="1" indent="-514350" algn="just">
              <a:buFont typeface="+mj-lt"/>
              <a:buAutoNum type="arabicPeriod"/>
            </a:pPr>
            <a:r>
              <a:rPr lang="en-US" sz="2600" b="1" dirty="0">
                <a:solidFill>
                  <a:schemeClr val="accent2"/>
                </a:solidFill>
                <a:latin typeface="Arial" panose="020B0604020202020204" pitchFamily="34" charset="0"/>
                <a:cs typeface="Arial" panose="020B0604020202020204" pitchFamily="34" charset="0"/>
              </a:rPr>
              <a:t>Housing Counseling </a:t>
            </a:r>
            <a:r>
              <a:rPr lang="en-US" sz="2600" dirty="0">
                <a:latin typeface="Arial" panose="020B0604020202020204" pitchFamily="34" charset="0"/>
                <a:cs typeface="Arial" panose="020B0604020202020204" pitchFamily="34" charset="0"/>
              </a:rPr>
              <a:t>-- as defined in Part 5, including requirement that counseling only be provided by HUD-certified housing counselors.</a:t>
            </a:r>
          </a:p>
        </p:txBody>
      </p:sp>
    </p:spTree>
    <p:extLst>
      <p:ext uri="{BB962C8B-B14F-4D97-AF65-F5344CB8AC3E}">
        <p14:creationId xmlns:p14="http://schemas.microsoft.com/office/powerpoint/2010/main" val="3565050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1298932" cy="1384995"/>
          </a:xfrm>
          <a:prstGeom prst="rect">
            <a:avLst/>
          </a:prstGeom>
        </p:spPr>
        <p:txBody>
          <a:bodyPr wrap="square">
            <a:spAutoFit/>
          </a:bodyPr>
          <a:lstStyle/>
          <a:p>
            <a:r>
              <a:rPr lang="en-US" sz="3600" b="1" dirty="0">
                <a:solidFill>
                  <a:schemeClr val="bg1"/>
                </a:solidFill>
                <a:latin typeface="Arial Black" panose="020B0A04020102020204" pitchFamily="34" charset="0"/>
              </a:rPr>
              <a:t>ELIGIBLE COSTS </a:t>
            </a:r>
          </a:p>
          <a:p>
            <a:r>
              <a:rPr lang="en-US" sz="2400" dirty="0">
                <a:solidFill>
                  <a:schemeClr val="accent2"/>
                </a:solidFill>
                <a:latin typeface="Arial Black" panose="020B0A04020102020204" pitchFamily="34" charset="0"/>
              </a:rPr>
              <a:t>MCKINNEY-VENTO SUPPORTIVE SERVICES AND HOMELESSNESS PREVENTION SERVICES</a:t>
            </a:r>
            <a:endParaRPr lang="en-US" sz="2400" b="1" dirty="0">
              <a:solidFill>
                <a:schemeClr val="accent2"/>
              </a:solidFill>
              <a:latin typeface="Arial Black" panose="020B0A04020102020204" pitchFamily="34" charset="0"/>
            </a:endParaRPr>
          </a:p>
        </p:txBody>
      </p:sp>
      <p:sp>
        <p:nvSpPr>
          <p:cNvPr id="5" name="TextBox 4">
            <a:extLst>
              <a:ext uri="{FF2B5EF4-FFF2-40B4-BE49-F238E27FC236}">
                <a16:creationId xmlns:a16="http://schemas.microsoft.com/office/drawing/2014/main" id="{C9AF887B-8E90-4859-A489-DCE203233B31}"/>
              </a:ext>
            </a:extLst>
          </p:cNvPr>
          <p:cNvSpPr txBox="1"/>
          <p:nvPr/>
        </p:nvSpPr>
        <p:spPr>
          <a:xfrm>
            <a:off x="194831" y="5318206"/>
            <a:ext cx="11802337" cy="430887"/>
          </a:xfrm>
          <a:prstGeom prst="rect">
            <a:avLst/>
          </a:prstGeom>
          <a:noFill/>
        </p:spPr>
        <p:txBody>
          <a:bodyPr wrap="square" rtlCol="0">
            <a:spAutoFit/>
          </a:bodyPr>
          <a:lstStyle/>
          <a:p>
            <a:pPr algn="ctr"/>
            <a:r>
              <a:rPr lang="en-US" sz="2200" b="1" i="1" dirty="0">
                <a:solidFill>
                  <a:srgbClr val="FF0000"/>
                </a:solidFill>
                <a:latin typeface="Arial" panose="020B0604020202020204" pitchFamily="34" charset="0"/>
                <a:cs typeface="Arial" panose="020B0604020202020204" pitchFamily="34" charset="0"/>
              </a:rPr>
              <a:t>All qualifying households are eligible to receive HOME-ARP supportive services.</a:t>
            </a:r>
          </a:p>
        </p:txBody>
      </p:sp>
      <p:sp>
        <p:nvSpPr>
          <p:cNvPr id="2" name="TextBox 1">
            <a:extLst>
              <a:ext uri="{FF2B5EF4-FFF2-40B4-BE49-F238E27FC236}">
                <a16:creationId xmlns:a16="http://schemas.microsoft.com/office/drawing/2014/main" id="{D7840493-2C16-444E-9860-26AAC0D6AD47}"/>
              </a:ext>
            </a:extLst>
          </p:cNvPr>
          <p:cNvSpPr txBox="1"/>
          <p:nvPr/>
        </p:nvSpPr>
        <p:spPr>
          <a:xfrm>
            <a:off x="786882" y="1772962"/>
            <a:ext cx="10618236" cy="3385542"/>
          </a:xfrm>
          <a:prstGeom prst="rect">
            <a:avLst/>
          </a:prstGeom>
          <a:noFill/>
        </p:spPr>
        <p:txBody>
          <a:bodyPr wrap="square" rtlCol="0">
            <a:spAutoFit/>
          </a:bodyPr>
          <a:lstStyle/>
          <a:p>
            <a:pPr marL="569913" indent="-569913" algn="just">
              <a:buFont typeface="Wingdings" panose="05000000000000000000" pitchFamily="2" charset="2"/>
              <a:buChar char="q"/>
            </a:pPr>
            <a:r>
              <a:rPr lang="en-US" sz="2800" dirty="0">
                <a:latin typeface="Arial" panose="020B0604020202020204" pitchFamily="34" charset="0"/>
                <a:cs typeface="Arial" panose="020B0604020202020204" pitchFamily="34" charset="0"/>
              </a:rPr>
              <a:t>Costs of homelessness prevention services are only eligible to the extent that assistance is necessary to help program participants regain stability in current housing or new permanent housing.</a:t>
            </a:r>
          </a:p>
          <a:p>
            <a:pPr marL="569913" indent="-569913" algn="just">
              <a:buFont typeface="Wingdings" panose="05000000000000000000" pitchFamily="2" charset="2"/>
              <a:buChar char="q"/>
            </a:pPr>
            <a:endParaRPr lang="en-US" sz="1100" dirty="0">
              <a:latin typeface="Arial" panose="020B0604020202020204" pitchFamily="34" charset="0"/>
              <a:cs typeface="Arial" panose="020B0604020202020204" pitchFamily="34" charset="0"/>
            </a:endParaRPr>
          </a:p>
          <a:p>
            <a:pPr marL="569913" indent="-569913" algn="just">
              <a:buFont typeface="Wingdings" panose="05000000000000000000" pitchFamily="2" charset="2"/>
              <a:buChar char="q"/>
            </a:pPr>
            <a:r>
              <a:rPr lang="en-US" sz="2800" dirty="0">
                <a:latin typeface="Arial" panose="020B0604020202020204" pitchFamily="34" charset="0"/>
                <a:cs typeface="Arial" panose="020B0604020202020204" pitchFamily="34" charset="0"/>
              </a:rPr>
              <a:t>Subrecipient must document eligible costs as </a:t>
            </a:r>
            <a:r>
              <a:rPr lang="en-US" sz="2800" dirty="0" err="1">
                <a:latin typeface="Arial" panose="020B0604020202020204" pitchFamily="34" charset="0"/>
                <a:cs typeface="Arial" panose="020B0604020202020204" pitchFamily="34" charset="0"/>
              </a:rPr>
              <a:t>Mckinney</a:t>
            </a:r>
            <a:r>
              <a:rPr lang="en-US" sz="2800" dirty="0">
                <a:latin typeface="Arial" panose="020B0604020202020204" pitchFamily="34" charset="0"/>
                <a:cs typeface="Arial" panose="020B0604020202020204" pitchFamily="34" charset="0"/>
              </a:rPr>
              <a:t>-Vento Supportive Services, Homelessness Prevention Services, or Housing Counseling.</a:t>
            </a:r>
          </a:p>
        </p:txBody>
      </p:sp>
    </p:spTree>
    <p:extLst>
      <p:ext uri="{BB962C8B-B14F-4D97-AF65-F5344CB8AC3E}">
        <p14:creationId xmlns:p14="http://schemas.microsoft.com/office/powerpoint/2010/main" val="247867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1384995"/>
          </a:xfrm>
          <a:prstGeom prst="rect">
            <a:avLst/>
          </a:prstGeom>
        </p:spPr>
        <p:txBody>
          <a:bodyPr wrap="square">
            <a:spAutoFit/>
          </a:bodyPr>
          <a:lstStyle/>
          <a:p>
            <a:r>
              <a:rPr lang="en-US" sz="3600" b="1" dirty="0">
                <a:solidFill>
                  <a:schemeClr val="bg1"/>
                </a:solidFill>
                <a:latin typeface="Arial Black" panose="020B0A04020102020204" pitchFamily="34" charset="0"/>
              </a:rPr>
              <a:t>ELIGIBLE COSTS </a:t>
            </a:r>
          </a:p>
          <a:p>
            <a:r>
              <a:rPr lang="en-US" sz="2400" dirty="0">
                <a:solidFill>
                  <a:schemeClr val="accent2"/>
                </a:solidFill>
                <a:latin typeface="Arial Black" panose="020B0A04020102020204" pitchFamily="34" charset="0"/>
              </a:rPr>
              <a:t>MCKINNEY VENTO SUPPORTIVE SERVICES AND HOMELESSNESS PREVENTION SERVICES</a:t>
            </a:r>
            <a:endParaRPr lang="en-US" sz="2400" b="1" dirty="0">
              <a:solidFill>
                <a:schemeClr val="accent2"/>
              </a:solidFill>
              <a:latin typeface="Arial Black" panose="020B0A04020102020204" pitchFamily="34" charset="0"/>
            </a:endParaRPr>
          </a:p>
        </p:txBody>
      </p:sp>
      <p:pic>
        <p:nvPicPr>
          <p:cNvPr id="4" name="Picture 3">
            <a:extLst>
              <a:ext uri="{FF2B5EF4-FFF2-40B4-BE49-F238E27FC236}">
                <a16:creationId xmlns:a16="http://schemas.microsoft.com/office/drawing/2014/main" id="{8EDCAB9E-88C0-43A6-82E5-4B6D82FAD11B}"/>
              </a:ext>
            </a:extLst>
          </p:cNvPr>
          <p:cNvPicPr>
            <a:picLocks noChangeAspect="1"/>
          </p:cNvPicPr>
          <p:nvPr/>
        </p:nvPicPr>
        <p:blipFill>
          <a:blip r:embed="rId2"/>
          <a:stretch>
            <a:fillRect/>
          </a:stretch>
        </p:blipFill>
        <p:spPr>
          <a:xfrm>
            <a:off x="1033561" y="1783853"/>
            <a:ext cx="10124878" cy="3897630"/>
          </a:xfrm>
          <a:prstGeom prst="rect">
            <a:avLst/>
          </a:prstGeom>
        </p:spPr>
      </p:pic>
      <p:sp>
        <p:nvSpPr>
          <p:cNvPr id="2" name="TextBox 1">
            <a:extLst>
              <a:ext uri="{FF2B5EF4-FFF2-40B4-BE49-F238E27FC236}">
                <a16:creationId xmlns:a16="http://schemas.microsoft.com/office/drawing/2014/main" id="{EFF1FFDD-F112-4F94-AAE8-EB17AA675C7D}"/>
              </a:ext>
            </a:extLst>
          </p:cNvPr>
          <p:cNvSpPr txBox="1"/>
          <p:nvPr/>
        </p:nvSpPr>
        <p:spPr>
          <a:xfrm>
            <a:off x="6550251" y="5312151"/>
            <a:ext cx="5439747" cy="369332"/>
          </a:xfrm>
          <a:prstGeom prst="rect">
            <a:avLst/>
          </a:prstGeom>
          <a:noFill/>
        </p:spPr>
        <p:txBody>
          <a:bodyPr wrap="square" rtlCol="0">
            <a:spAutoFit/>
          </a:bodyPr>
          <a:lstStyle/>
          <a:p>
            <a:pPr algn="ctr"/>
            <a:r>
              <a:rPr lang="en-US" dirty="0"/>
              <a:t> </a:t>
            </a:r>
            <a:r>
              <a:rPr lang="en-US" sz="1400" i="1" dirty="0">
                <a:solidFill>
                  <a:srgbClr val="FF0000"/>
                </a:solidFill>
                <a:latin typeface="Arial" panose="020B0604020202020204" pitchFamily="34" charset="0"/>
                <a:cs typeface="Arial" panose="020B0604020202020204" pitchFamily="34" charset="0"/>
              </a:rPr>
              <a:t>Includes Rent or Utility for up-to 24 months over a 3-year period.</a:t>
            </a:r>
            <a:endParaRPr lang="en-US" i="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6247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1015663"/>
          </a:xfrm>
          <a:prstGeom prst="rect">
            <a:avLst/>
          </a:prstGeom>
        </p:spPr>
        <p:txBody>
          <a:bodyPr wrap="square">
            <a:spAutoFit/>
          </a:bodyPr>
          <a:lstStyle/>
          <a:p>
            <a:r>
              <a:rPr lang="en-US" sz="3600" b="1" dirty="0">
                <a:solidFill>
                  <a:schemeClr val="bg1"/>
                </a:solidFill>
                <a:latin typeface="Arial Black" panose="020B0A04020102020204" pitchFamily="34" charset="0"/>
              </a:rPr>
              <a:t>ELIGIBLE COSTS </a:t>
            </a:r>
          </a:p>
          <a:p>
            <a:r>
              <a:rPr lang="en-US" sz="2400" dirty="0">
                <a:solidFill>
                  <a:schemeClr val="accent2"/>
                </a:solidFill>
                <a:latin typeface="Arial Black" panose="020B0A04020102020204" pitchFamily="34" charset="0"/>
              </a:rPr>
              <a:t>HOUSING COUNSELING</a:t>
            </a:r>
            <a:endParaRPr lang="en-US" sz="2400" b="1" dirty="0">
              <a:solidFill>
                <a:schemeClr val="accent2"/>
              </a:solidFill>
              <a:latin typeface="Arial Black" panose="020B0A04020102020204" pitchFamily="34" charset="0"/>
            </a:endParaRPr>
          </a:p>
        </p:txBody>
      </p:sp>
      <p:sp>
        <p:nvSpPr>
          <p:cNvPr id="3" name="TextBox 2">
            <a:extLst>
              <a:ext uri="{FF2B5EF4-FFF2-40B4-BE49-F238E27FC236}">
                <a16:creationId xmlns:a16="http://schemas.microsoft.com/office/drawing/2014/main" id="{46E40B69-2FBF-4FCE-9055-FEA22775C248}"/>
              </a:ext>
            </a:extLst>
          </p:cNvPr>
          <p:cNvSpPr txBox="1"/>
          <p:nvPr/>
        </p:nvSpPr>
        <p:spPr>
          <a:xfrm>
            <a:off x="446533" y="1351662"/>
            <a:ext cx="11482870" cy="4555093"/>
          </a:xfrm>
          <a:prstGeom prst="rect">
            <a:avLst/>
          </a:prstGeom>
          <a:noFill/>
        </p:spPr>
        <p:txBody>
          <a:bodyPr wrap="square" rtlCol="0">
            <a:spAutoFit/>
          </a:bodyPr>
          <a:lstStyle/>
          <a:p>
            <a:pPr marL="457200" indent="-457200" algn="just">
              <a:buFont typeface="Wingdings" panose="05000000000000000000" pitchFamily="2" charset="2"/>
              <a:buChar char="q"/>
            </a:pPr>
            <a:r>
              <a:rPr lang="en-US" sz="2500" dirty="0">
                <a:latin typeface="Arial" panose="020B0604020202020204" pitchFamily="34" charset="0"/>
                <a:cs typeface="Arial" panose="020B0604020202020204" pitchFamily="34" charset="0"/>
              </a:rPr>
              <a:t>Costs may only be paid under HOME-ARP if housing counseling services are provided by a </a:t>
            </a:r>
            <a:r>
              <a:rPr lang="en-US" sz="2500" b="1" u="sng" dirty="0">
                <a:latin typeface="Arial" panose="020B0604020202020204" pitchFamily="34" charset="0"/>
                <a:cs typeface="Arial" panose="020B0604020202020204" pitchFamily="34" charset="0"/>
              </a:rPr>
              <a:t>HUD-certified housing </a:t>
            </a:r>
            <a:r>
              <a:rPr lang="en-US" sz="2500" dirty="0">
                <a:latin typeface="Arial" panose="020B0604020202020204" pitchFamily="34" charset="0"/>
                <a:cs typeface="Arial" panose="020B0604020202020204" pitchFamily="34" charset="0"/>
              </a:rPr>
              <a:t>counselors or organizations.</a:t>
            </a:r>
          </a:p>
          <a:p>
            <a:pPr marL="171450" indent="-171450" algn="just">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q"/>
            </a:pPr>
            <a:r>
              <a:rPr lang="en-US" sz="2500" dirty="0">
                <a:latin typeface="Arial" panose="020B0604020202020204" pitchFamily="34" charset="0"/>
                <a:cs typeface="Arial" panose="020B0604020202020204" pitchFamily="34" charset="0"/>
              </a:rPr>
              <a:t>Costs for provision of services to existing homeowners related to homeownership and mortgages are </a:t>
            </a:r>
            <a:r>
              <a:rPr lang="en-US" sz="2500" b="1" u="sng" dirty="0">
                <a:solidFill>
                  <a:srgbClr val="FF0000"/>
                </a:solidFill>
                <a:latin typeface="Arial" panose="020B0604020202020204" pitchFamily="34" charset="0"/>
                <a:cs typeface="Arial" panose="020B0604020202020204" pitchFamily="34" charset="0"/>
              </a:rPr>
              <a:t>NOT</a:t>
            </a:r>
            <a:r>
              <a:rPr lang="en-US" sz="2500" dirty="0">
                <a:latin typeface="Arial" panose="020B0604020202020204" pitchFamily="34" charset="0"/>
                <a:cs typeface="Arial" panose="020B0604020202020204" pitchFamily="34" charset="0"/>
              </a:rPr>
              <a:t> eligible under HOME-ARP.</a:t>
            </a:r>
          </a:p>
          <a:p>
            <a:pPr marL="171450" indent="-171450" algn="just">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q"/>
            </a:pPr>
            <a:r>
              <a:rPr lang="en-US" sz="2500" dirty="0">
                <a:latin typeface="Arial" panose="020B0604020202020204" pitchFamily="34" charset="0"/>
                <a:cs typeface="Arial" panose="020B0604020202020204" pitchFamily="34" charset="0"/>
              </a:rPr>
              <a:t>If a qualifying household is a candidate for homeownership, costs associated with pre-purchase homebuying counseling, education, and outreach </a:t>
            </a:r>
            <a:r>
              <a:rPr lang="en-US" sz="2500" b="1" u="sng" dirty="0">
                <a:solidFill>
                  <a:schemeClr val="accent2"/>
                </a:solidFill>
                <a:latin typeface="Arial" panose="020B0604020202020204" pitchFamily="34" charset="0"/>
                <a:cs typeface="Arial" panose="020B0604020202020204" pitchFamily="34" charset="0"/>
              </a:rPr>
              <a:t>are eligible</a:t>
            </a:r>
            <a:r>
              <a:rPr lang="en-US" sz="2500" dirty="0">
                <a:latin typeface="Arial" panose="020B0604020202020204" pitchFamily="34" charset="0"/>
                <a:cs typeface="Arial" panose="020B0604020202020204" pitchFamily="34" charset="0"/>
              </a:rPr>
              <a:t> under HOME-ARP.</a:t>
            </a:r>
          </a:p>
          <a:p>
            <a:pPr marL="171450" indent="-171450" algn="just">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q"/>
            </a:pPr>
            <a:r>
              <a:rPr lang="en-US" sz="2500" dirty="0">
                <a:latin typeface="Arial" panose="020B0604020202020204" pitchFamily="34" charset="0"/>
                <a:cs typeface="Arial" panose="020B0604020202020204" pitchFamily="34" charset="0"/>
              </a:rPr>
              <a:t>No Duplication of Services</a:t>
            </a:r>
          </a:p>
          <a:p>
            <a:pPr marL="171450" indent="-171450" algn="just">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q"/>
            </a:pPr>
            <a:r>
              <a:rPr lang="en-US" sz="2500" dirty="0">
                <a:latin typeface="Arial" panose="020B0604020202020204" pitchFamily="34" charset="0"/>
                <a:cs typeface="Arial" panose="020B0604020202020204" pitchFamily="34" charset="0"/>
              </a:rPr>
              <a:t>Termination of Assistance: May terminate assistance to a qualifying households who violates program requirements or conditions of occupancy.</a:t>
            </a:r>
          </a:p>
        </p:txBody>
      </p:sp>
    </p:spTree>
    <p:extLst>
      <p:ext uri="{BB962C8B-B14F-4D97-AF65-F5344CB8AC3E}">
        <p14:creationId xmlns:p14="http://schemas.microsoft.com/office/powerpoint/2010/main" val="866132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1015663"/>
          </a:xfrm>
          <a:prstGeom prst="rect">
            <a:avLst/>
          </a:prstGeom>
        </p:spPr>
        <p:txBody>
          <a:bodyPr wrap="square">
            <a:spAutoFit/>
          </a:bodyPr>
          <a:lstStyle/>
          <a:p>
            <a:r>
              <a:rPr lang="en-US" sz="3600" b="1" dirty="0">
                <a:solidFill>
                  <a:schemeClr val="bg1"/>
                </a:solidFill>
                <a:latin typeface="Arial Black" panose="020B0A04020102020204" pitchFamily="34" charset="0"/>
              </a:rPr>
              <a:t>ELIGIBLE COSTS </a:t>
            </a:r>
          </a:p>
          <a:p>
            <a:r>
              <a:rPr lang="en-US" sz="2400" dirty="0">
                <a:solidFill>
                  <a:schemeClr val="accent2"/>
                </a:solidFill>
                <a:latin typeface="Arial Black" panose="020B0A04020102020204" pitchFamily="34" charset="0"/>
              </a:rPr>
              <a:t>HOUSING COUNSELING</a:t>
            </a:r>
            <a:endParaRPr lang="en-US" sz="2400" b="1" dirty="0">
              <a:solidFill>
                <a:schemeClr val="accent2"/>
              </a:solidFill>
              <a:latin typeface="Arial Black" panose="020B0A04020102020204" pitchFamily="34" charset="0"/>
            </a:endParaRPr>
          </a:p>
        </p:txBody>
      </p:sp>
      <p:pic>
        <p:nvPicPr>
          <p:cNvPr id="2" name="Picture 1">
            <a:extLst>
              <a:ext uri="{FF2B5EF4-FFF2-40B4-BE49-F238E27FC236}">
                <a16:creationId xmlns:a16="http://schemas.microsoft.com/office/drawing/2014/main" id="{EC12522F-50D5-43C3-B6BA-42DB68A61D48}"/>
              </a:ext>
            </a:extLst>
          </p:cNvPr>
          <p:cNvPicPr>
            <a:picLocks noChangeAspect="1"/>
          </p:cNvPicPr>
          <p:nvPr/>
        </p:nvPicPr>
        <p:blipFill>
          <a:blip r:embed="rId2"/>
          <a:stretch>
            <a:fillRect/>
          </a:stretch>
        </p:blipFill>
        <p:spPr>
          <a:xfrm>
            <a:off x="446534" y="1469305"/>
            <a:ext cx="11411106" cy="4073668"/>
          </a:xfrm>
          <a:prstGeom prst="rect">
            <a:avLst/>
          </a:prstGeom>
        </p:spPr>
      </p:pic>
    </p:spTree>
    <p:extLst>
      <p:ext uri="{BB962C8B-B14F-4D97-AF65-F5344CB8AC3E}">
        <p14:creationId xmlns:p14="http://schemas.microsoft.com/office/powerpoint/2010/main" val="3815865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646331"/>
          </a:xfrm>
          <a:prstGeom prst="rect">
            <a:avLst/>
          </a:prstGeom>
        </p:spPr>
        <p:txBody>
          <a:bodyPr wrap="square">
            <a:spAutoFit/>
          </a:bodyPr>
          <a:lstStyle/>
          <a:p>
            <a:r>
              <a:rPr lang="en-US" sz="3600" b="1" dirty="0">
                <a:solidFill>
                  <a:schemeClr val="bg1"/>
                </a:solidFill>
                <a:latin typeface="Arial Black" panose="020B0A04020102020204" pitchFamily="34" charset="0"/>
              </a:rPr>
              <a:t>HOME-ARP NON-CONGREGATE SHELTER</a:t>
            </a:r>
            <a:endParaRPr lang="en-US" sz="2400" b="1" dirty="0">
              <a:solidFill>
                <a:schemeClr val="bg1"/>
              </a:solidFill>
              <a:latin typeface="Arial Black" panose="020B0A04020102020204" pitchFamily="34" charset="0"/>
            </a:endParaRPr>
          </a:p>
        </p:txBody>
      </p:sp>
      <p:sp>
        <p:nvSpPr>
          <p:cNvPr id="3" name="Rectangle 2">
            <a:extLst>
              <a:ext uri="{FF2B5EF4-FFF2-40B4-BE49-F238E27FC236}">
                <a16:creationId xmlns:a16="http://schemas.microsoft.com/office/drawing/2014/main" id="{5F251B7A-D883-41A0-8C12-80F8A21D523E}"/>
              </a:ext>
            </a:extLst>
          </p:cNvPr>
          <p:cNvSpPr/>
          <p:nvPr/>
        </p:nvSpPr>
        <p:spPr>
          <a:xfrm>
            <a:off x="595532" y="1021134"/>
            <a:ext cx="11000935" cy="3724096"/>
          </a:xfrm>
          <a:prstGeom prst="rect">
            <a:avLst/>
          </a:prstGeom>
        </p:spPr>
        <p:txBody>
          <a:bodyPr wrap="square">
            <a:spAutoFit/>
          </a:bodyPr>
          <a:lstStyle/>
          <a:p>
            <a:r>
              <a:rPr lang="en-US" sz="3600" b="1" dirty="0">
                <a:solidFill>
                  <a:schemeClr val="accent2"/>
                </a:solidFill>
                <a:latin typeface="Arial" panose="020B0604020202020204" pitchFamily="34" charset="0"/>
                <a:cs typeface="Arial" panose="020B0604020202020204" pitchFamily="34" charset="0"/>
              </a:rPr>
              <a:t>NCS</a:t>
            </a:r>
            <a:r>
              <a:rPr lang="en-US" sz="3600" dirty="0">
                <a:latin typeface="Arial" panose="020B0604020202020204" pitchFamily="34" charset="0"/>
                <a:cs typeface="Arial" panose="020B0604020202020204" pitchFamily="34" charset="0"/>
              </a:rPr>
              <a:t> is defined as one or more buildings that: </a:t>
            </a:r>
          </a:p>
          <a:p>
            <a:endParaRPr lang="en-US" sz="1200"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Provide private units or rooms for temporary shelter </a:t>
            </a:r>
          </a:p>
          <a:p>
            <a:pPr marL="914400" lvl="1" indent="-457200">
              <a:buFont typeface="Wingdings" panose="05000000000000000000" pitchFamily="2" charset="2"/>
              <a:buChar char="q"/>
            </a:pPr>
            <a:endParaRPr lang="en-US" sz="1400"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Serve individuals and families that meet one or more of the qualifying populations </a:t>
            </a:r>
          </a:p>
          <a:p>
            <a:pPr marL="914400" lvl="1" indent="-457200">
              <a:buFont typeface="Wingdings" panose="05000000000000000000" pitchFamily="2" charset="2"/>
              <a:buChar char="q"/>
            </a:pPr>
            <a:endParaRPr lang="en-US" sz="1400"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q"/>
            </a:pPr>
            <a:r>
              <a:rPr lang="en-US" sz="3200" dirty="0">
                <a:latin typeface="Arial" panose="020B0604020202020204" pitchFamily="34" charset="0"/>
                <a:cs typeface="Arial" panose="020B0604020202020204" pitchFamily="34" charset="0"/>
              </a:rPr>
              <a:t>Do not require occupants to sign a lease or occupancy agreement</a:t>
            </a:r>
          </a:p>
        </p:txBody>
      </p:sp>
    </p:spTree>
    <p:extLst>
      <p:ext uri="{BB962C8B-B14F-4D97-AF65-F5344CB8AC3E}">
        <p14:creationId xmlns:p14="http://schemas.microsoft.com/office/powerpoint/2010/main" val="4252431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C969F4-277E-4F95-9ABB-0421358B09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1C004B-971E-4A9A-B568-CEDDB63E9293}"/>
              </a:ext>
            </a:extLst>
          </p:cNvPr>
          <p:cNvSpPr>
            <a:spLocks noGrp="1"/>
          </p:cNvSpPr>
          <p:nvPr>
            <p:ph type="title"/>
          </p:nvPr>
        </p:nvSpPr>
        <p:spPr>
          <a:xfrm>
            <a:off x="746228" y="1037967"/>
            <a:ext cx="3054091" cy="4709131"/>
          </a:xfrm>
        </p:spPr>
        <p:txBody>
          <a:bodyPr anchor="ctr">
            <a:normAutofit/>
          </a:bodyPr>
          <a:lstStyle/>
          <a:p>
            <a:pPr algn="ctr"/>
            <a:r>
              <a:rPr lang="en-US" sz="4000" b="1" dirty="0">
                <a:solidFill>
                  <a:schemeClr val="accent1"/>
                </a:solidFill>
                <a:latin typeface="Arial Black" panose="020B0A04020102020204" pitchFamily="34" charset="0"/>
                <a:cs typeface="Arial" panose="020B0604020202020204" pitchFamily="34" charset="0"/>
              </a:rPr>
              <a:t>AGENDA</a:t>
            </a:r>
            <a:endParaRPr lang="en-US" sz="4400" b="1" dirty="0">
              <a:solidFill>
                <a:schemeClr val="accent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DBB62B70-0FFB-4EBC-A23C-3EE215C71C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4F448DF1-A468-4624-99E7-933CC6207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6F7DD6E9-9BF0-44B2-A5B9-1CE2477A47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85E2BD0E-96C7-4908-AD02-AD9AC69C93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8"/>
            <a:ext cx="7498616"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B9067FDC-5B8C-4AD7-A4CC-8621F9F271DB}"/>
              </a:ext>
            </a:extLst>
          </p:cNvPr>
          <p:cNvGraphicFramePr>
            <a:graphicFrameLocks noGrp="1"/>
          </p:cNvGraphicFramePr>
          <p:nvPr>
            <p:ph idx="1"/>
            <p:extLst>
              <p:ext uri="{D42A27DB-BD31-4B8C-83A1-F6EECF244321}">
                <p14:modId xmlns:p14="http://schemas.microsoft.com/office/powerpoint/2010/main" val="2513006760"/>
              </p:ext>
            </p:extLst>
          </p:nvPr>
        </p:nvGraphicFramePr>
        <p:xfrm>
          <a:off x="4598438" y="1037967"/>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189224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646331"/>
          </a:xfrm>
          <a:prstGeom prst="rect">
            <a:avLst/>
          </a:prstGeom>
        </p:spPr>
        <p:txBody>
          <a:bodyPr wrap="square">
            <a:spAutoFit/>
          </a:bodyPr>
          <a:lstStyle/>
          <a:p>
            <a:r>
              <a:rPr lang="en-US" sz="3600" b="1" dirty="0">
                <a:solidFill>
                  <a:schemeClr val="bg1"/>
                </a:solidFill>
                <a:latin typeface="Arial Black" panose="020B0A04020102020204" pitchFamily="34" charset="0"/>
              </a:rPr>
              <a:t>HOME-ARP NON-CONGREGATE SHELTER</a:t>
            </a:r>
          </a:p>
        </p:txBody>
      </p:sp>
      <p:sp>
        <p:nvSpPr>
          <p:cNvPr id="3" name="Rectangle 2">
            <a:extLst>
              <a:ext uri="{FF2B5EF4-FFF2-40B4-BE49-F238E27FC236}">
                <a16:creationId xmlns:a16="http://schemas.microsoft.com/office/drawing/2014/main" id="{CDC1BF61-0E82-4B96-97EF-743EE2FD70C2}"/>
              </a:ext>
            </a:extLst>
          </p:cNvPr>
          <p:cNvSpPr/>
          <p:nvPr/>
        </p:nvSpPr>
        <p:spPr>
          <a:xfrm>
            <a:off x="446534" y="1099973"/>
            <a:ext cx="11298933" cy="4431983"/>
          </a:xfrm>
          <a:prstGeom prst="rect">
            <a:avLst/>
          </a:prstGeom>
        </p:spPr>
        <p:txBody>
          <a:bodyPr wrap="square">
            <a:spAutoFit/>
          </a:bodyPr>
          <a:lstStyle/>
          <a:p>
            <a:r>
              <a:rPr lang="en-US" sz="2800" b="1" dirty="0">
                <a:solidFill>
                  <a:schemeClr val="accent2"/>
                </a:solidFill>
                <a:latin typeface="Arial" panose="020B0604020202020204" pitchFamily="34" charset="0"/>
                <a:cs typeface="Arial" panose="020B0604020202020204" pitchFamily="34" charset="0"/>
              </a:rPr>
              <a:t>ELIGIBLE ACTIVITIES:</a:t>
            </a:r>
          </a:p>
          <a:p>
            <a:endParaRPr lang="en-US" sz="10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NCS activity may include the construction of new structures or the acquisition and/or rehabilitation of existing structures (such as motels, nursing homes, or other facilities) to be for use as HOME-ARP NCS.</a:t>
            </a:r>
          </a:p>
          <a:p>
            <a:endParaRPr lang="en-US" sz="1400" b="1"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ü"/>
            </a:pPr>
            <a:r>
              <a:rPr lang="en-US" sz="2800" dirty="0">
                <a:latin typeface="Arial" panose="020B0604020202020204" pitchFamily="34" charset="0"/>
                <a:cs typeface="Arial" panose="020B0604020202020204" pitchFamily="34" charset="0"/>
              </a:rPr>
              <a:t>Acquisition of structures - New construction, with or without land acquisition </a:t>
            </a:r>
          </a:p>
          <a:p>
            <a:pPr marL="914400" lvl="1" indent="-457200">
              <a:buFont typeface="Wingdings" panose="05000000000000000000" pitchFamily="2" charset="2"/>
              <a:buChar char="ü"/>
            </a:pPr>
            <a:r>
              <a:rPr lang="en-US" sz="2800" dirty="0">
                <a:latin typeface="Arial" panose="020B0604020202020204" pitchFamily="34" charset="0"/>
                <a:cs typeface="Arial" panose="020B0604020202020204" pitchFamily="34" charset="0"/>
              </a:rPr>
              <a:t>Rehabilitation of existing structures (such as motels, nursing homes)</a:t>
            </a:r>
          </a:p>
          <a:p>
            <a:pPr marL="914400" lvl="1" indent="-457200">
              <a:buFont typeface="Wingdings" panose="05000000000000000000" pitchFamily="2" charset="2"/>
              <a:buChar char="ü"/>
            </a:pPr>
            <a:r>
              <a:rPr lang="en-US" sz="2800" dirty="0">
                <a:latin typeface="Arial" panose="020B0604020202020204" pitchFamily="34" charset="0"/>
                <a:cs typeface="Arial" panose="020B0604020202020204" pitchFamily="34" charset="0"/>
              </a:rPr>
              <a:t>Construct NCS Units</a:t>
            </a:r>
          </a:p>
        </p:txBody>
      </p:sp>
    </p:spTree>
    <p:extLst>
      <p:ext uri="{BB962C8B-B14F-4D97-AF65-F5344CB8AC3E}">
        <p14:creationId xmlns:p14="http://schemas.microsoft.com/office/powerpoint/2010/main" val="794494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646331"/>
          </a:xfrm>
          <a:prstGeom prst="rect">
            <a:avLst/>
          </a:prstGeom>
        </p:spPr>
        <p:txBody>
          <a:bodyPr wrap="square">
            <a:spAutoFit/>
          </a:bodyPr>
          <a:lstStyle/>
          <a:p>
            <a:r>
              <a:rPr lang="en-US" sz="3600" b="1" dirty="0">
                <a:solidFill>
                  <a:schemeClr val="bg1"/>
                </a:solidFill>
                <a:latin typeface="Arial Black" panose="020B0A04020102020204" pitchFamily="34" charset="0"/>
              </a:rPr>
              <a:t>HOME-ARP NON-CONGREGATE SHELTER</a:t>
            </a:r>
          </a:p>
        </p:txBody>
      </p:sp>
      <p:sp>
        <p:nvSpPr>
          <p:cNvPr id="3" name="Rectangle 2">
            <a:extLst>
              <a:ext uri="{FF2B5EF4-FFF2-40B4-BE49-F238E27FC236}">
                <a16:creationId xmlns:a16="http://schemas.microsoft.com/office/drawing/2014/main" id="{CDC1BF61-0E82-4B96-97EF-743EE2FD70C2}"/>
              </a:ext>
            </a:extLst>
          </p:cNvPr>
          <p:cNvSpPr/>
          <p:nvPr/>
        </p:nvSpPr>
        <p:spPr>
          <a:xfrm>
            <a:off x="354565" y="1045189"/>
            <a:ext cx="11482869" cy="5024452"/>
          </a:xfrm>
          <a:prstGeom prst="rect">
            <a:avLst/>
          </a:prstGeom>
        </p:spPr>
        <p:txBody>
          <a:bodyPr wrap="square">
            <a:spAutoFit/>
          </a:bodyPr>
          <a:lstStyle/>
          <a:p>
            <a:r>
              <a:rPr lang="en-US" sz="2900" b="1" dirty="0">
                <a:solidFill>
                  <a:schemeClr val="accent2"/>
                </a:solidFill>
                <a:latin typeface="Arial" panose="020B0604020202020204" pitchFamily="34" charset="0"/>
                <a:cs typeface="Arial" panose="020B0604020202020204" pitchFamily="34" charset="0"/>
              </a:rPr>
              <a:t>ELIGIBLE COSTS: </a:t>
            </a:r>
          </a:p>
          <a:p>
            <a:pPr marL="576263" indent="-520700" algn="just">
              <a:buFont typeface="Wingdings" panose="05000000000000000000" pitchFamily="2" charset="2"/>
              <a:buChar char="q"/>
            </a:pPr>
            <a:r>
              <a:rPr lang="en-US" sz="2300" dirty="0">
                <a:latin typeface="Arial" panose="020B0604020202020204" pitchFamily="34" charset="0"/>
                <a:cs typeface="Arial" panose="020B0604020202020204" pitchFamily="34" charset="0"/>
              </a:rPr>
              <a:t>Acquisition Costs: acquire improved or unimproved real property. </a:t>
            </a:r>
          </a:p>
          <a:p>
            <a:pPr marL="576263" indent="-520700" algn="just">
              <a:buFont typeface="Wingdings" panose="05000000000000000000" pitchFamily="2" charset="2"/>
              <a:buChar char="q"/>
            </a:pPr>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300" dirty="0">
                <a:latin typeface="Arial" panose="020B0604020202020204" pitchFamily="34" charset="0"/>
                <a:cs typeface="Arial" panose="020B0604020202020204" pitchFamily="34" charset="0"/>
              </a:rPr>
              <a:t>Demolition Costs: demolish existing structures.</a:t>
            </a:r>
          </a:p>
          <a:p>
            <a:pPr marL="55563" algn="just"/>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300" dirty="0">
                <a:latin typeface="Arial" panose="020B0604020202020204" pitchFamily="34" charset="0"/>
                <a:cs typeface="Arial" panose="020B0604020202020204" pitchFamily="34" charset="0"/>
              </a:rPr>
              <a:t>Development Hard Costs: rehabilitate or construct HOME-ARP NCS units.</a:t>
            </a:r>
          </a:p>
          <a:p>
            <a:pPr marL="55563" algn="just"/>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300" dirty="0">
                <a:latin typeface="Arial" panose="020B0604020202020204" pitchFamily="34" charset="0"/>
                <a:cs typeface="Arial" panose="020B0604020202020204" pitchFamily="34" charset="0"/>
              </a:rPr>
              <a:t>Rehabilitation - improvements to the project site, including installation of utilities or utility connections, laundry facilities, community facilities, on-site management, or supportive service offices. </a:t>
            </a:r>
          </a:p>
          <a:p>
            <a:pPr marL="55563" algn="just"/>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300" dirty="0">
                <a:latin typeface="Arial" panose="020B0604020202020204" pitchFamily="34" charset="0"/>
                <a:cs typeface="Arial" panose="020B0604020202020204" pitchFamily="34" charset="0"/>
              </a:rPr>
              <a:t>Related Soft Costs: incurred by Subrecipient associated with financing, acquisition, and development of HOME-ARP NCS projects. </a:t>
            </a:r>
          </a:p>
          <a:p>
            <a:pPr marL="55563" algn="just"/>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400" dirty="0">
                <a:latin typeface="Arial" panose="020B0604020202020204" pitchFamily="34" charset="0"/>
                <a:cs typeface="Arial" panose="020B0604020202020204" pitchFamily="34" charset="0"/>
              </a:rPr>
              <a:t>Replacement Reserve: Costs to capitalize a replacement reserve to cover </a:t>
            </a:r>
            <a:r>
              <a:rPr lang="en-US" sz="2300" dirty="0">
                <a:latin typeface="Arial" panose="020B0604020202020204" pitchFamily="34" charset="0"/>
                <a:cs typeface="Arial" panose="020B0604020202020204" pitchFamily="34" charset="0"/>
              </a:rPr>
              <a:t>reasonable and necessary costs of replacing major systems and their components</a:t>
            </a:r>
            <a:r>
              <a:rPr lang="en-US" sz="2300" dirty="0"/>
              <a:t>.</a:t>
            </a:r>
            <a:endParaRPr lang="en-US" sz="23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7239078B-CFCE-415E-B958-0DF9878A9E4F}"/>
              </a:ext>
            </a:extLst>
          </p:cNvPr>
          <p:cNvSpPr/>
          <p:nvPr/>
        </p:nvSpPr>
        <p:spPr>
          <a:xfrm>
            <a:off x="446533" y="6390727"/>
            <a:ext cx="11406257" cy="400110"/>
          </a:xfrm>
          <a:prstGeom prst="rect">
            <a:avLst/>
          </a:prstGeom>
        </p:spPr>
        <p:txBody>
          <a:bodyPr wrap="square">
            <a:spAutoFit/>
          </a:bodyPr>
          <a:lstStyle/>
          <a:p>
            <a:pPr algn="ctr"/>
            <a:r>
              <a:rPr lang="en-US" sz="2000" b="1" i="1" dirty="0">
                <a:solidFill>
                  <a:srgbClr val="FF0000"/>
                </a:solidFill>
                <a:latin typeface="Arial" panose="020B0604020202020204" pitchFamily="34" charset="0"/>
                <a:cs typeface="Arial" panose="020B0604020202020204" pitchFamily="34" charset="0"/>
              </a:rPr>
              <a:t>Ongoing operating costs of NCS cannot be paid for with HOME-ARP</a:t>
            </a:r>
            <a:endParaRPr lang="en-US" sz="2000" b="1" i="1" dirty="0">
              <a:solidFill>
                <a:srgbClr val="FF0000"/>
              </a:solidFill>
            </a:endParaRPr>
          </a:p>
        </p:txBody>
      </p:sp>
    </p:spTree>
    <p:extLst>
      <p:ext uri="{BB962C8B-B14F-4D97-AF65-F5344CB8AC3E}">
        <p14:creationId xmlns:p14="http://schemas.microsoft.com/office/powerpoint/2010/main" val="2439110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646331"/>
          </a:xfrm>
          <a:prstGeom prst="rect">
            <a:avLst/>
          </a:prstGeom>
        </p:spPr>
        <p:txBody>
          <a:bodyPr wrap="square">
            <a:spAutoFit/>
          </a:bodyPr>
          <a:lstStyle/>
          <a:p>
            <a:r>
              <a:rPr lang="en-US" sz="3600" b="1" dirty="0">
                <a:solidFill>
                  <a:schemeClr val="bg1"/>
                </a:solidFill>
                <a:latin typeface="Arial Black" panose="020B0A04020102020204" pitchFamily="34" charset="0"/>
              </a:rPr>
              <a:t>HOME-ARP NON-CONGREGATE SHELTER</a:t>
            </a:r>
          </a:p>
        </p:txBody>
      </p:sp>
      <p:sp>
        <p:nvSpPr>
          <p:cNvPr id="3" name="Rectangle 2">
            <a:extLst>
              <a:ext uri="{FF2B5EF4-FFF2-40B4-BE49-F238E27FC236}">
                <a16:creationId xmlns:a16="http://schemas.microsoft.com/office/drawing/2014/main" id="{CDC1BF61-0E82-4B96-97EF-743EE2FD70C2}"/>
              </a:ext>
            </a:extLst>
          </p:cNvPr>
          <p:cNvSpPr/>
          <p:nvPr/>
        </p:nvSpPr>
        <p:spPr>
          <a:xfrm>
            <a:off x="354565" y="1045189"/>
            <a:ext cx="11482869" cy="5193729"/>
          </a:xfrm>
          <a:prstGeom prst="rect">
            <a:avLst/>
          </a:prstGeom>
        </p:spPr>
        <p:txBody>
          <a:bodyPr wrap="square">
            <a:spAutoFit/>
          </a:bodyPr>
          <a:lstStyle/>
          <a:p>
            <a:r>
              <a:rPr lang="en-US" sz="3200" b="1" dirty="0">
                <a:solidFill>
                  <a:schemeClr val="accent2"/>
                </a:solidFill>
                <a:latin typeface="Arial" panose="020B0604020202020204" pitchFamily="34" charset="0"/>
                <a:cs typeface="Arial" panose="020B0604020202020204" pitchFamily="34" charset="0"/>
              </a:rPr>
              <a:t>ADMISSION AND OCCUPANCY:  </a:t>
            </a:r>
          </a:p>
          <a:p>
            <a:endParaRPr lang="en-US" sz="1100" b="1"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HOME-ARP NCS units may only be occupied by individuals or families that meet the criteria for one or more of the Qualifying Populations</a:t>
            </a:r>
          </a:p>
          <a:p>
            <a:pPr marL="55563" algn="just"/>
            <a:endParaRPr lang="en-US" sz="140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Program participants may not be charged occupancy fees or other charges to occupy a HOME-ARP NCS unit.</a:t>
            </a:r>
          </a:p>
          <a:p>
            <a:pPr marL="55563" algn="just"/>
            <a:endParaRPr lang="en-US" sz="140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3200" dirty="0">
                <a:latin typeface="Arial" panose="020B0604020202020204" pitchFamily="34" charset="0"/>
                <a:cs typeface="Arial" panose="020B0604020202020204" pitchFamily="34" charset="0"/>
              </a:rPr>
              <a:t>HOME-ARP supportive services may also be provided, if needed, to Qualifying Populations served by the NCS. </a:t>
            </a:r>
          </a:p>
          <a:p>
            <a:pPr marL="55563" algn="just"/>
            <a:endParaRPr lang="en-US" sz="1050" dirty="0">
              <a:latin typeface="Arial" panose="020B0604020202020204" pitchFamily="34" charset="0"/>
              <a:cs typeface="Arial" panose="020B0604020202020204" pitchFamily="34" charset="0"/>
            </a:endParaRPr>
          </a:p>
          <a:p>
            <a:pPr marL="55563" algn="just"/>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998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646331"/>
          </a:xfrm>
          <a:prstGeom prst="rect">
            <a:avLst/>
          </a:prstGeom>
        </p:spPr>
        <p:txBody>
          <a:bodyPr wrap="square">
            <a:spAutoFit/>
          </a:bodyPr>
          <a:lstStyle/>
          <a:p>
            <a:r>
              <a:rPr lang="en-US" sz="3600" b="1" dirty="0">
                <a:solidFill>
                  <a:schemeClr val="bg1"/>
                </a:solidFill>
                <a:latin typeface="Arial Black" panose="020B0A04020102020204" pitchFamily="34" charset="0"/>
              </a:rPr>
              <a:t>HOME-ARP NON-CONGREGATE SHELTER</a:t>
            </a:r>
          </a:p>
        </p:txBody>
      </p:sp>
      <p:sp>
        <p:nvSpPr>
          <p:cNvPr id="3" name="Rectangle 2">
            <a:extLst>
              <a:ext uri="{FF2B5EF4-FFF2-40B4-BE49-F238E27FC236}">
                <a16:creationId xmlns:a16="http://schemas.microsoft.com/office/drawing/2014/main" id="{CDC1BF61-0E82-4B96-97EF-743EE2FD70C2}"/>
              </a:ext>
            </a:extLst>
          </p:cNvPr>
          <p:cNvSpPr/>
          <p:nvPr/>
        </p:nvSpPr>
        <p:spPr>
          <a:xfrm>
            <a:off x="354565" y="1210984"/>
            <a:ext cx="11482869" cy="4255011"/>
          </a:xfrm>
          <a:prstGeom prst="rect">
            <a:avLst/>
          </a:prstGeom>
        </p:spPr>
        <p:txBody>
          <a:bodyPr wrap="square">
            <a:spAutoFit/>
          </a:bodyPr>
          <a:lstStyle/>
          <a:p>
            <a:r>
              <a:rPr lang="en-US" sz="3200" b="1" dirty="0">
                <a:solidFill>
                  <a:schemeClr val="accent2"/>
                </a:solidFill>
                <a:latin typeface="Arial" panose="020B0604020202020204" pitchFamily="34" charset="0"/>
                <a:cs typeface="Arial" panose="020B0604020202020204" pitchFamily="34" charset="0"/>
              </a:rPr>
              <a:t>PROJECT REQUIREMENTS: </a:t>
            </a:r>
          </a:p>
          <a:p>
            <a:endParaRPr lang="en-US" sz="1100" b="1"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800" b="1" dirty="0">
                <a:latin typeface="Arial" panose="020B0604020202020204" pitchFamily="34" charset="0"/>
                <a:cs typeface="Arial" panose="020B0604020202020204" pitchFamily="34" charset="0"/>
              </a:rPr>
              <a:t>Property and Habitability Standards: </a:t>
            </a:r>
            <a:r>
              <a:rPr lang="en-US" sz="2800" dirty="0">
                <a:latin typeface="Arial" panose="020B0604020202020204" pitchFamily="34" charset="0"/>
                <a:cs typeface="Arial" panose="020B0604020202020204" pitchFamily="34" charset="0"/>
              </a:rPr>
              <a:t>at project completion must</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meet all applicable State and local codes, ordinances, and requirements and HUD’s Lead Safe Housing Rules.</a:t>
            </a:r>
          </a:p>
          <a:p>
            <a:pPr marL="55563" algn="just"/>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800" dirty="0">
                <a:latin typeface="Arial" panose="020B0604020202020204" pitchFamily="34" charset="0"/>
                <a:cs typeface="Arial" panose="020B0604020202020204" pitchFamily="34" charset="0"/>
              </a:rPr>
              <a:t>Meet HOME-ARP NCS ongoing property standards throughout the restricted use period. </a:t>
            </a:r>
          </a:p>
          <a:p>
            <a:pPr marL="576263" indent="-520700" algn="just">
              <a:buFont typeface="Wingdings" panose="05000000000000000000" pitchFamily="2" charset="2"/>
              <a:buChar char="q"/>
            </a:pPr>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800" dirty="0">
                <a:latin typeface="Arial" panose="020B0604020202020204" pitchFamily="34" charset="0"/>
                <a:cs typeface="Arial" panose="020B0604020202020204" pitchFamily="34" charset="0"/>
              </a:rPr>
              <a:t>Units must remain as HOME-ARP NCS </a:t>
            </a:r>
          </a:p>
          <a:p>
            <a:pPr marL="55563" algn="just"/>
            <a:endParaRPr lang="en-US" sz="1050" dirty="0">
              <a:latin typeface="Arial" panose="020B0604020202020204" pitchFamily="34" charset="0"/>
              <a:cs typeface="Arial" panose="020B0604020202020204" pitchFamily="34" charset="0"/>
            </a:endParaRPr>
          </a:p>
          <a:p>
            <a:pPr marL="576263" indent="-520700" algn="just">
              <a:buFont typeface="Wingdings" panose="05000000000000000000" pitchFamily="2" charset="2"/>
              <a:buChar char="q"/>
            </a:pPr>
            <a:r>
              <a:rPr lang="en-US" sz="2800" dirty="0">
                <a:latin typeface="Arial" panose="020B0604020202020204" pitchFamily="34" charset="0"/>
                <a:cs typeface="Arial" panose="020B0604020202020204" pitchFamily="34" charset="0"/>
              </a:rPr>
              <a:t>Can be uses as NCS under ESG program</a:t>
            </a:r>
          </a:p>
        </p:txBody>
      </p:sp>
    </p:spTree>
    <p:extLst>
      <p:ext uri="{BB962C8B-B14F-4D97-AF65-F5344CB8AC3E}">
        <p14:creationId xmlns:p14="http://schemas.microsoft.com/office/powerpoint/2010/main" val="1693142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1200329"/>
          </a:xfrm>
          <a:prstGeom prst="rect">
            <a:avLst/>
          </a:prstGeom>
        </p:spPr>
        <p:txBody>
          <a:bodyPr wrap="square">
            <a:spAutoFit/>
          </a:bodyPr>
          <a:lstStyle/>
          <a:p>
            <a:r>
              <a:rPr lang="en-US" sz="3600" b="1" dirty="0">
                <a:solidFill>
                  <a:schemeClr val="bg1"/>
                </a:solidFill>
                <a:latin typeface="Arial Black" panose="020B0A04020102020204" pitchFamily="34" charset="0"/>
              </a:rPr>
              <a:t>HOME-ARP NON-CONGREGATE SHELTER</a:t>
            </a:r>
          </a:p>
          <a:p>
            <a:r>
              <a:rPr lang="en-US" sz="3600" b="1" dirty="0">
                <a:latin typeface="Arial Black" panose="020B0A04020102020204" pitchFamily="34" charset="0"/>
              </a:rPr>
              <a:t>RESTRICTED USE PERIOD</a:t>
            </a:r>
            <a:endParaRPr lang="en-US" sz="2400" b="1" dirty="0">
              <a:latin typeface="Arial Black" panose="020B0A04020102020204" pitchFamily="34" charset="0"/>
            </a:endParaRPr>
          </a:p>
        </p:txBody>
      </p:sp>
      <p:sp>
        <p:nvSpPr>
          <p:cNvPr id="4" name="Rectangle 3">
            <a:extLst>
              <a:ext uri="{FF2B5EF4-FFF2-40B4-BE49-F238E27FC236}">
                <a16:creationId xmlns:a16="http://schemas.microsoft.com/office/drawing/2014/main" id="{CE6862A9-51BB-4706-918C-5170B004480B}"/>
              </a:ext>
            </a:extLst>
          </p:cNvPr>
          <p:cNvSpPr/>
          <p:nvPr/>
        </p:nvSpPr>
        <p:spPr>
          <a:xfrm>
            <a:off x="409020" y="4963135"/>
            <a:ext cx="11406258" cy="954107"/>
          </a:xfrm>
          <a:prstGeom prst="rect">
            <a:avLst/>
          </a:prstGeom>
        </p:spPr>
        <p:txBody>
          <a:bodyPr wrap="square">
            <a:spAutoFit/>
          </a:bodyPr>
          <a:lstStyle/>
          <a:p>
            <a:pPr marL="55563" algn="just"/>
            <a:r>
              <a:rPr lang="en-US" sz="2800" b="1" dirty="0">
                <a:latin typeface="Arial" panose="020B0604020202020204" pitchFamily="34" charset="0"/>
                <a:cs typeface="Arial" panose="020B0604020202020204" pitchFamily="34" charset="0"/>
              </a:rPr>
              <a:t>After Minimum Use Period Met: </a:t>
            </a:r>
            <a:r>
              <a:rPr lang="en-US" sz="2800" dirty="0">
                <a:latin typeface="Arial" panose="020B0604020202020204" pitchFamily="34" charset="0"/>
                <a:cs typeface="Arial" panose="020B0604020202020204" pitchFamily="34" charset="0"/>
              </a:rPr>
              <a:t>units can be converted to HOME-ARP affordable rental housing or to </a:t>
            </a:r>
            <a:r>
              <a:rPr lang="en-US" sz="2800" dirty="0" err="1">
                <a:latin typeface="Arial" panose="020B0604020202020204" pitchFamily="34" charset="0"/>
                <a:cs typeface="Arial" panose="020B0604020202020204" pitchFamily="34" charset="0"/>
              </a:rPr>
              <a:t>CoC</a:t>
            </a:r>
            <a:r>
              <a:rPr lang="en-US" sz="2800" dirty="0">
                <a:latin typeface="Arial" panose="020B0604020202020204" pitchFamily="34" charset="0"/>
                <a:cs typeface="Arial" panose="020B0604020202020204" pitchFamily="34" charset="0"/>
              </a:rPr>
              <a:t> permanent housing.</a:t>
            </a:r>
          </a:p>
        </p:txBody>
      </p:sp>
      <p:sp>
        <p:nvSpPr>
          <p:cNvPr id="9" name="Rectangle 8">
            <a:extLst>
              <a:ext uri="{FF2B5EF4-FFF2-40B4-BE49-F238E27FC236}">
                <a16:creationId xmlns:a16="http://schemas.microsoft.com/office/drawing/2014/main" id="{5165B92B-54AA-43C4-ACE0-E30A2C271EF2}"/>
              </a:ext>
            </a:extLst>
          </p:cNvPr>
          <p:cNvSpPr/>
          <p:nvPr/>
        </p:nvSpPr>
        <p:spPr>
          <a:xfrm>
            <a:off x="523146" y="5888961"/>
            <a:ext cx="11406257" cy="461665"/>
          </a:xfrm>
          <a:prstGeom prst="rect">
            <a:avLst/>
          </a:prstGeom>
        </p:spPr>
        <p:txBody>
          <a:bodyPr wrap="square">
            <a:spAutoFit/>
          </a:bodyPr>
          <a:lstStyle/>
          <a:p>
            <a:pPr algn="ctr"/>
            <a:r>
              <a:rPr lang="en-US" sz="2400" b="1" dirty="0">
                <a:solidFill>
                  <a:schemeClr val="bg1"/>
                </a:solidFill>
                <a:latin typeface="Arial" panose="020B0604020202020204" pitchFamily="34" charset="0"/>
                <a:cs typeface="Arial" panose="020B0604020202020204" pitchFamily="34" charset="0"/>
              </a:rPr>
              <a:t>COST OF CONVERSION CANNOT BE PAID WITH HOME-ARP</a:t>
            </a:r>
            <a:endParaRPr lang="en-US" sz="2400" b="1" dirty="0">
              <a:solidFill>
                <a:schemeClr val="bg1"/>
              </a:solidFill>
            </a:endParaRPr>
          </a:p>
        </p:txBody>
      </p:sp>
      <p:pic>
        <p:nvPicPr>
          <p:cNvPr id="5" name="Picture 4">
            <a:extLst>
              <a:ext uri="{FF2B5EF4-FFF2-40B4-BE49-F238E27FC236}">
                <a16:creationId xmlns:a16="http://schemas.microsoft.com/office/drawing/2014/main" id="{87205B6A-533A-4352-918F-9446CB02D00B}"/>
              </a:ext>
            </a:extLst>
          </p:cNvPr>
          <p:cNvPicPr>
            <a:picLocks noChangeAspect="1"/>
          </p:cNvPicPr>
          <p:nvPr/>
        </p:nvPicPr>
        <p:blipFill>
          <a:blip r:embed="rId2"/>
          <a:stretch>
            <a:fillRect/>
          </a:stretch>
        </p:blipFill>
        <p:spPr>
          <a:xfrm>
            <a:off x="523146" y="1509168"/>
            <a:ext cx="11026429" cy="3524307"/>
          </a:xfrm>
          <a:prstGeom prst="rect">
            <a:avLst/>
          </a:prstGeom>
        </p:spPr>
      </p:pic>
    </p:spTree>
    <p:extLst>
      <p:ext uri="{BB962C8B-B14F-4D97-AF65-F5344CB8AC3E}">
        <p14:creationId xmlns:p14="http://schemas.microsoft.com/office/powerpoint/2010/main" val="1746143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658D894B-6163-4283-B108-8DE0C87DD118}"/>
              </a:ext>
            </a:extLst>
          </p:cNvPr>
          <p:cNvSpPr/>
          <p:nvPr/>
        </p:nvSpPr>
        <p:spPr>
          <a:xfrm>
            <a:off x="446534" y="398858"/>
            <a:ext cx="12207434" cy="1200329"/>
          </a:xfrm>
          <a:prstGeom prst="rect">
            <a:avLst/>
          </a:prstGeom>
        </p:spPr>
        <p:txBody>
          <a:bodyPr wrap="square">
            <a:spAutoFit/>
          </a:bodyPr>
          <a:lstStyle/>
          <a:p>
            <a:r>
              <a:rPr lang="en-US" sz="3600" b="1" dirty="0">
                <a:solidFill>
                  <a:schemeClr val="bg1"/>
                </a:solidFill>
                <a:latin typeface="Arial Black" panose="020B0A04020102020204" pitchFamily="34" charset="0"/>
              </a:rPr>
              <a:t>HOME-ARP </a:t>
            </a:r>
          </a:p>
          <a:p>
            <a:r>
              <a:rPr lang="en-US" sz="3600" b="1" dirty="0">
                <a:solidFill>
                  <a:schemeClr val="accent2"/>
                </a:solidFill>
                <a:latin typeface="Arial Black" panose="020B0A04020102020204" pitchFamily="34" charset="0"/>
              </a:rPr>
              <a:t>OTHER FEDERAL REQUIREMENTS </a:t>
            </a:r>
            <a:endParaRPr lang="en-US" sz="2400" b="1" dirty="0">
              <a:solidFill>
                <a:schemeClr val="accent2"/>
              </a:solidFill>
              <a:latin typeface="Arial Black" panose="020B0A04020102020204" pitchFamily="34" charset="0"/>
            </a:endParaRPr>
          </a:p>
        </p:txBody>
      </p:sp>
      <p:sp>
        <p:nvSpPr>
          <p:cNvPr id="4" name="Rectangle 3">
            <a:extLst>
              <a:ext uri="{FF2B5EF4-FFF2-40B4-BE49-F238E27FC236}">
                <a16:creationId xmlns:a16="http://schemas.microsoft.com/office/drawing/2014/main" id="{CE6862A9-51BB-4706-918C-5170B004480B}"/>
              </a:ext>
            </a:extLst>
          </p:cNvPr>
          <p:cNvSpPr/>
          <p:nvPr/>
        </p:nvSpPr>
        <p:spPr>
          <a:xfrm>
            <a:off x="446534" y="1680566"/>
            <a:ext cx="11590194" cy="553998"/>
          </a:xfrm>
          <a:prstGeom prst="rect">
            <a:avLst/>
          </a:prstGeom>
        </p:spPr>
        <p:txBody>
          <a:bodyPr wrap="square">
            <a:spAutoFit/>
          </a:bodyPr>
          <a:lstStyle/>
          <a:p>
            <a:pPr marL="55563" algn="just"/>
            <a:r>
              <a:rPr lang="en-US" sz="2000" b="1" i="1" dirty="0">
                <a:latin typeface="Arial" panose="020B0604020202020204" pitchFamily="34" charset="0"/>
                <a:cs typeface="Arial" panose="020B0604020202020204" pitchFamily="34" charset="0"/>
              </a:rPr>
              <a:t>HOME-ARP funds are federal financial assistance and, therefore, are subject to requirements:</a:t>
            </a:r>
          </a:p>
          <a:p>
            <a:pPr marL="55563" algn="just"/>
            <a:endParaRPr lang="en-US" sz="1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C6DB6E6-8A53-4C8E-BD18-BB23702AA186}"/>
              </a:ext>
            </a:extLst>
          </p:cNvPr>
          <p:cNvSpPr/>
          <p:nvPr/>
        </p:nvSpPr>
        <p:spPr>
          <a:xfrm>
            <a:off x="5739620" y="2049295"/>
            <a:ext cx="5914316" cy="3631763"/>
          </a:xfrm>
          <a:prstGeom prst="rect">
            <a:avLst/>
          </a:prstGeom>
        </p:spPr>
        <p:txBody>
          <a:bodyPr wrap="square">
            <a:spAutoFit/>
          </a:bodyPr>
          <a:lstStyle/>
          <a:p>
            <a:pPr marL="688975" lvl="1" indent="-520700">
              <a:buFont typeface="Wingdings" panose="05000000000000000000" pitchFamily="2" charset="2"/>
              <a:buChar char="ü"/>
            </a:pPr>
            <a:r>
              <a:rPr lang="en-US" sz="2300" dirty="0">
                <a:latin typeface="Arial" panose="020B0604020202020204" pitchFamily="34" charset="0"/>
                <a:cs typeface="Arial" panose="020B0604020202020204" pitchFamily="34" charset="0"/>
              </a:rPr>
              <a:t>Drug-free Workplace</a:t>
            </a:r>
          </a:p>
          <a:p>
            <a:pPr marL="688975" lvl="1" indent="-520700">
              <a:buFont typeface="Wingdings" panose="05000000000000000000" pitchFamily="2" charset="2"/>
              <a:buChar char="ü"/>
            </a:pPr>
            <a:r>
              <a:rPr lang="en-US" sz="2300" dirty="0">
                <a:latin typeface="Arial" panose="020B0604020202020204" pitchFamily="34" charset="0"/>
                <a:cs typeface="Arial" panose="020B0604020202020204" pitchFamily="34" charset="0"/>
              </a:rPr>
              <a:t>Housing Counseling &amp; Nondiscrimination - NAHA Section 282</a:t>
            </a:r>
          </a:p>
          <a:p>
            <a:pPr marL="688975" lvl="1" indent="-520700">
              <a:buFont typeface="Wingdings" panose="05000000000000000000" pitchFamily="2" charset="2"/>
              <a:buChar char="ü"/>
            </a:pPr>
            <a:r>
              <a:rPr lang="en-US" sz="2300" dirty="0">
                <a:latin typeface="Arial" panose="020B0604020202020204" pitchFamily="34" charset="0"/>
                <a:cs typeface="Arial" panose="020B0604020202020204" pitchFamily="34" charset="0"/>
              </a:rPr>
              <a:t>Violence Against Women Act (VAWA) Requirements </a:t>
            </a:r>
          </a:p>
          <a:p>
            <a:pPr marL="688975" lvl="1" indent="-520700">
              <a:buFont typeface="Wingdings" panose="05000000000000000000" pitchFamily="2" charset="2"/>
              <a:buChar char="ü"/>
            </a:pPr>
            <a:r>
              <a:rPr lang="en-US" sz="2300" dirty="0">
                <a:latin typeface="Arial" panose="020B0604020202020204" pitchFamily="34" charset="0"/>
                <a:cs typeface="Arial" panose="020B0604020202020204" pitchFamily="34" charset="0"/>
              </a:rPr>
              <a:t>Affirmative Marketing and Minority Business Outreach</a:t>
            </a:r>
          </a:p>
          <a:p>
            <a:pPr marL="688975" lvl="1" indent="-520700">
              <a:buFont typeface="Wingdings" panose="05000000000000000000" pitchFamily="2" charset="2"/>
              <a:buChar char="ü"/>
            </a:pPr>
            <a:r>
              <a:rPr lang="en-US" sz="2300" dirty="0">
                <a:latin typeface="Arial" panose="020B0604020202020204" pitchFamily="34" charset="0"/>
                <a:cs typeface="Arial" panose="020B0604020202020204" pitchFamily="34" charset="0"/>
              </a:rPr>
              <a:t>Labor Standards </a:t>
            </a:r>
          </a:p>
          <a:p>
            <a:pPr marL="688975" lvl="1" indent="-520700">
              <a:buFont typeface="Wingdings" panose="05000000000000000000" pitchFamily="2" charset="2"/>
              <a:buChar char="ü"/>
            </a:pPr>
            <a:r>
              <a:rPr lang="en-US" sz="2300" dirty="0">
                <a:latin typeface="Arial" panose="020B0604020202020204" pitchFamily="34" charset="0"/>
                <a:cs typeface="Arial" panose="020B0604020202020204" pitchFamily="34" charset="0"/>
              </a:rPr>
              <a:t>Section 3 Economic Opportunities</a:t>
            </a:r>
          </a:p>
          <a:p>
            <a:pPr marL="688975" lvl="1" indent="-520700">
              <a:buFont typeface="Wingdings" panose="05000000000000000000" pitchFamily="2" charset="2"/>
              <a:buChar char="ü"/>
            </a:pPr>
            <a:r>
              <a:rPr lang="en-US" sz="2300" dirty="0">
                <a:latin typeface="Arial" panose="020B0604020202020204" pitchFamily="34" charset="0"/>
                <a:cs typeface="Arial" panose="020B0604020202020204" pitchFamily="34" charset="0"/>
              </a:rPr>
              <a:t>Conflicts of Interest </a:t>
            </a:r>
          </a:p>
        </p:txBody>
      </p:sp>
      <p:sp>
        <p:nvSpPr>
          <p:cNvPr id="6" name="Rectangle 5">
            <a:extLst>
              <a:ext uri="{FF2B5EF4-FFF2-40B4-BE49-F238E27FC236}">
                <a16:creationId xmlns:a16="http://schemas.microsoft.com/office/drawing/2014/main" id="{D8687FED-547B-4931-B3A6-E98347378FDE}"/>
              </a:ext>
            </a:extLst>
          </p:cNvPr>
          <p:cNvSpPr/>
          <p:nvPr/>
        </p:nvSpPr>
        <p:spPr>
          <a:xfrm>
            <a:off x="175731" y="2095023"/>
            <a:ext cx="5834692" cy="3631763"/>
          </a:xfrm>
          <a:prstGeom prst="rect">
            <a:avLst/>
          </a:prstGeom>
        </p:spPr>
        <p:txBody>
          <a:bodyPr wrap="square">
            <a:spAutoFit/>
          </a:bodyPr>
          <a:lstStyle/>
          <a:p>
            <a:pPr marL="633413" indent="-465138">
              <a:buFont typeface="Wingdings" panose="05000000000000000000" pitchFamily="2" charset="2"/>
              <a:buChar char="ü"/>
            </a:pPr>
            <a:r>
              <a:rPr lang="en-US" sz="2300" dirty="0">
                <a:latin typeface="Arial" panose="020B0604020202020204" pitchFamily="34" charset="0"/>
                <a:cs typeface="Arial" panose="020B0604020202020204" pitchFamily="34" charset="0"/>
              </a:rPr>
              <a:t>Environmental review</a:t>
            </a:r>
          </a:p>
          <a:p>
            <a:pPr marL="633413" lvl="1" indent="-465138">
              <a:buFont typeface="Wingdings" panose="05000000000000000000" pitchFamily="2" charset="2"/>
              <a:buChar char="ü"/>
            </a:pPr>
            <a:r>
              <a:rPr lang="en-US" sz="2300" dirty="0">
                <a:latin typeface="Arial" panose="020B0604020202020204" pitchFamily="34" charset="0"/>
                <a:cs typeface="Arial" panose="020B0604020202020204" pitchFamily="34" charset="0"/>
              </a:rPr>
              <a:t>URA Displacement, Relocation, and Acquisition</a:t>
            </a:r>
          </a:p>
          <a:p>
            <a:pPr marL="633413" lvl="1" indent="-465138">
              <a:buFont typeface="Wingdings" panose="05000000000000000000" pitchFamily="2" charset="2"/>
              <a:buChar char="ü"/>
            </a:pPr>
            <a:r>
              <a:rPr lang="en-US" sz="2300" dirty="0">
                <a:latin typeface="Arial" panose="020B0604020202020204" pitchFamily="34" charset="0"/>
                <a:cs typeface="Arial" panose="020B0604020202020204" pitchFamily="34" charset="0"/>
              </a:rPr>
              <a:t>Lead-Based Paint</a:t>
            </a:r>
          </a:p>
          <a:p>
            <a:pPr marL="633413" lvl="1" indent="-465138">
              <a:buFont typeface="Wingdings" panose="05000000000000000000" pitchFamily="2" charset="2"/>
              <a:buChar char="ü"/>
            </a:pPr>
            <a:r>
              <a:rPr lang="en-US" sz="2300" dirty="0">
                <a:latin typeface="Arial" panose="020B0604020202020204" pitchFamily="34" charset="0"/>
                <a:cs typeface="Arial" panose="020B0604020202020204" pitchFamily="34" charset="0"/>
              </a:rPr>
              <a:t>Nondiscrimination and Equal Opportunity; </a:t>
            </a:r>
          </a:p>
          <a:p>
            <a:pPr marL="633413" lvl="1" indent="-465138">
              <a:buFont typeface="Wingdings" panose="05000000000000000000" pitchFamily="2" charset="2"/>
              <a:buChar char="ü"/>
            </a:pPr>
            <a:r>
              <a:rPr lang="en-US" sz="2300" dirty="0">
                <a:latin typeface="Arial" panose="020B0604020202020204" pitchFamily="34" charset="0"/>
                <a:cs typeface="Arial" panose="020B0604020202020204" pitchFamily="34" charset="0"/>
              </a:rPr>
              <a:t>Disclosure Requirements; </a:t>
            </a:r>
          </a:p>
          <a:p>
            <a:pPr marL="633413" lvl="1" indent="-465138">
              <a:buFont typeface="Wingdings" panose="05000000000000000000" pitchFamily="2" charset="2"/>
              <a:buChar char="ü"/>
            </a:pPr>
            <a:r>
              <a:rPr lang="en-US" sz="2300" dirty="0">
                <a:latin typeface="Arial" panose="020B0604020202020204" pitchFamily="34" charset="0"/>
                <a:cs typeface="Arial" panose="020B0604020202020204" pitchFamily="34" charset="0"/>
              </a:rPr>
              <a:t>Debarred, Suspended or Ineligible contractors</a:t>
            </a:r>
          </a:p>
          <a:p>
            <a:pPr marL="633413" lvl="1" indent="-465138">
              <a:buFont typeface="Wingdings" panose="05000000000000000000" pitchFamily="2" charset="2"/>
              <a:buChar char="ü"/>
            </a:pPr>
            <a:r>
              <a:rPr lang="en-US" sz="2300" dirty="0">
                <a:latin typeface="Arial" panose="020B0604020202020204" pitchFamily="34" charset="0"/>
                <a:cs typeface="Arial" panose="020B0604020202020204" pitchFamily="34" charset="0"/>
              </a:rPr>
              <a:t>Fair Housing</a:t>
            </a:r>
          </a:p>
        </p:txBody>
      </p:sp>
    </p:spTree>
    <p:extLst>
      <p:ext uri="{BB962C8B-B14F-4D97-AF65-F5344CB8AC3E}">
        <p14:creationId xmlns:p14="http://schemas.microsoft.com/office/powerpoint/2010/main" val="4159964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9B0DB-54FE-440E-9D06-40762F2DA0A6}"/>
              </a:ext>
            </a:extLst>
          </p:cNvPr>
          <p:cNvSpPr>
            <a:spLocks noGrp="1"/>
          </p:cNvSpPr>
          <p:nvPr>
            <p:ph type="title"/>
          </p:nvPr>
        </p:nvSpPr>
        <p:spPr>
          <a:xfrm>
            <a:off x="364760" y="786044"/>
            <a:ext cx="11029616" cy="1013800"/>
          </a:xfrm>
        </p:spPr>
        <p:txBody>
          <a:bodyPr>
            <a:normAutofit/>
          </a:bodyPr>
          <a:lstStyle/>
          <a:p>
            <a:r>
              <a:rPr lang="en-US" sz="3600" b="1" dirty="0"/>
              <a:t>Project Records</a:t>
            </a:r>
          </a:p>
        </p:txBody>
      </p:sp>
      <p:sp>
        <p:nvSpPr>
          <p:cNvPr id="3" name="Rectangle 2">
            <a:extLst>
              <a:ext uri="{FF2B5EF4-FFF2-40B4-BE49-F238E27FC236}">
                <a16:creationId xmlns:a16="http://schemas.microsoft.com/office/drawing/2014/main" id="{34EADE4D-2A4D-4989-9EB9-EAB149A4E4FC}"/>
              </a:ext>
            </a:extLst>
          </p:cNvPr>
          <p:cNvSpPr/>
          <p:nvPr/>
        </p:nvSpPr>
        <p:spPr>
          <a:xfrm>
            <a:off x="364760" y="1884456"/>
            <a:ext cx="11372537" cy="4832092"/>
          </a:xfrm>
          <a:prstGeom prst="rect">
            <a:avLst/>
          </a:prstGeom>
        </p:spPr>
        <p:txBody>
          <a:bodyPr wrap="square">
            <a:spAutoFit/>
          </a:bodyPr>
          <a:lstStyle/>
          <a:p>
            <a:r>
              <a:rPr lang="en-US" sz="2800" b="1" dirty="0">
                <a:solidFill>
                  <a:schemeClr val="accent2"/>
                </a:solidFill>
                <a:latin typeface="Arial" panose="020B0604020202020204" pitchFamily="34" charset="0"/>
                <a:cs typeface="Arial" panose="020B0604020202020204" pitchFamily="34" charset="0"/>
              </a:rPr>
              <a:t>HOME-ARP records must:</a:t>
            </a:r>
          </a:p>
          <a:p>
            <a:pPr marL="690563" indent="-401638" algn="just">
              <a:buFont typeface="Wingdings" panose="05000000000000000000" pitchFamily="2" charset="2"/>
              <a:buChar char="q"/>
            </a:pPr>
            <a:r>
              <a:rPr lang="en-US" sz="2400" dirty="0"/>
              <a:t>Demonstrate each qualifying household is eligible for HOME-ARP assistance</a:t>
            </a:r>
          </a:p>
          <a:p>
            <a:pPr marL="690563" indent="-401638" algn="just">
              <a:buFont typeface="Wingdings" panose="05000000000000000000" pitchFamily="2" charset="2"/>
              <a:buChar char="q"/>
            </a:pPr>
            <a:r>
              <a:rPr lang="en-US" sz="2400" dirty="0"/>
              <a:t>Detail type of HOME-ARP assistance provided</a:t>
            </a:r>
          </a:p>
          <a:p>
            <a:pPr marL="690563" indent="-401638" algn="just">
              <a:buFont typeface="Wingdings" panose="05000000000000000000" pitchFamily="2" charset="2"/>
              <a:buChar char="q"/>
            </a:pPr>
            <a:r>
              <a:rPr lang="en-US" sz="2400" dirty="0"/>
              <a:t>Number of units, families, or qualifying households assisted with HOME-ARP funds</a:t>
            </a:r>
          </a:p>
          <a:p>
            <a:pPr marL="690563" indent="-401638" algn="just">
              <a:buFont typeface="Wingdings" panose="05000000000000000000" pitchFamily="2" charset="2"/>
              <a:buChar char="q"/>
            </a:pPr>
            <a:r>
              <a:rPr lang="en-US" sz="2400" dirty="0"/>
              <a:t>Written policies and procedures for maintaining confidentiality of qualifying households (i.e. domestic violence victims)</a:t>
            </a:r>
          </a:p>
          <a:p>
            <a:pPr marL="690563" indent="-401638" algn="just">
              <a:buFont typeface="Wingdings" panose="05000000000000000000" pitchFamily="2" charset="2"/>
              <a:buChar char="q"/>
            </a:pPr>
            <a:r>
              <a:rPr lang="en-US" sz="2400" dirty="0"/>
              <a:t>Records demonstrating that each household qualifying as homeless meet regulatory </a:t>
            </a:r>
            <a:r>
              <a:rPr lang="en-US" sz="2400" dirty="0">
                <a:solidFill>
                  <a:schemeClr val="accent2"/>
                </a:solidFill>
              </a:rPr>
              <a:t>“</a:t>
            </a:r>
            <a:r>
              <a:rPr lang="en-US" sz="2400" b="1" i="1" dirty="0">
                <a:solidFill>
                  <a:schemeClr val="accent2"/>
                </a:solidFill>
              </a:rPr>
              <a:t>Homeless status”, </a:t>
            </a:r>
            <a:r>
              <a:rPr lang="en-US" sz="2000" b="1" i="1" dirty="0"/>
              <a:t>(</a:t>
            </a:r>
            <a:r>
              <a:rPr lang="en-US" sz="2000" i="1" dirty="0"/>
              <a:t>24yrs old and under not be required to provide third-party documentation to show they are homeless to receive any shelter, housing, or services for which ESG or </a:t>
            </a:r>
            <a:r>
              <a:rPr lang="en-US" sz="2000" i="1" dirty="0" err="1"/>
              <a:t>CoC</a:t>
            </a:r>
            <a:r>
              <a:rPr lang="en-US" sz="2000" i="1" dirty="0"/>
              <a:t> Program funds may be used to supplement the HOME-ARP assistance)</a:t>
            </a:r>
          </a:p>
          <a:p>
            <a:pPr marL="690563" indent="-401638" algn="just">
              <a:buFont typeface="Wingdings" panose="05000000000000000000" pitchFamily="2" charset="2"/>
              <a:buChar char="q"/>
            </a:pPr>
            <a:r>
              <a:rPr lang="en-US" sz="2400" dirty="0"/>
              <a:t>Records demonstrating that each household qualifying as “at risk of homelessness,”</a:t>
            </a:r>
          </a:p>
          <a:p>
            <a:pPr marL="690563" indent="-401638" algn="just">
              <a:buFont typeface="Wingdings" panose="05000000000000000000" pitchFamily="2" charset="2"/>
              <a:buChar char="q"/>
            </a:pPr>
            <a:r>
              <a:rPr lang="en-US" sz="2400" dirty="0"/>
              <a:t>Household income evaluation and 2 months of income source documents or third-party written statement</a:t>
            </a:r>
            <a:endParaRPr lang="en-US" sz="2400" i="1" dirty="0"/>
          </a:p>
        </p:txBody>
      </p:sp>
      <p:sp>
        <p:nvSpPr>
          <p:cNvPr id="5" name="Flowchart: Punched Tape 4">
            <a:extLst>
              <a:ext uri="{FF2B5EF4-FFF2-40B4-BE49-F238E27FC236}">
                <a16:creationId xmlns:a16="http://schemas.microsoft.com/office/drawing/2014/main" id="{BE0F330E-6764-4281-9B68-3F2E82BE3483}"/>
              </a:ext>
            </a:extLst>
          </p:cNvPr>
          <p:cNvSpPr/>
          <p:nvPr/>
        </p:nvSpPr>
        <p:spPr>
          <a:xfrm>
            <a:off x="9684702" y="1333704"/>
            <a:ext cx="2142538" cy="932280"/>
          </a:xfrm>
          <a:prstGeom prst="flowChartPunchedTap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199DE04-797E-47D0-A1FC-04F59D80F557}"/>
              </a:ext>
            </a:extLst>
          </p:cNvPr>
          <p:cNvSpPr/>
          <p:nvPr/>
        </p:nvSpPr>
        <p:spPr>
          <a:xfrm>
            <a:off x="9629055" y="1487434"/>
            <a:ext cx="2375843" cy="584775"/>
          </a:xfrm>
          <a:prstGeom prst="rect">
            <a:avLst/>
          </a:prstGeom>
        </p:spPr>
        <p:txBody>
          <a:bodyPr wrap="none">
            <a:spAutoFit/>
          </a:bodyPr>
          <a:lstStyle/>
          <a:p>
            <a:pPr algn="ctr"/>
            <a:r>
              <a:rPr lang="en-US" sz="1600" b="1" dirty="0">
                <a:solidFill>
                  <a:schemeClr val="bg1"/>
                </a:solidFill>
                <a:latin typeface="Arial" panose="020B0604020202020204" pitchFamily="34" charset="0"/>
                <a:cs typeface="Arial" panose="020B0604020202020204" pitchFamily="34" charset="0"/>
              </a:rPr>
              <a:t>Required for all</a:t>
            </a:r>
          </a:p>
          <a:p>
            <a:pPr algn="ctr"/>
            <a:r>
              <a:rPr lang="en-US" sz="1600" b="1" dirty="0">
                <a:solidFill>
                  <a:schemeClr val="bg1"/>
                </a:solidFill>
                <a:latin typeface="Arial" panose="020B0604020202020204" pitchFamily="34" charset="0"/>
                <a:cs typeface="Arial" panose="020B0604020202020204" pitchFamily="34" charset="0"/>
              </a:rPr>
              <a:t>HOME-ARP Activities  </a:t>
            </a:r>
          </a:p>
        </p:txBody>
      </p:sp>
    </p:spTree>
    <p:extLst>
      <p:ext uri="{BB962C8B-B14F-4D97-AF65-F5344CB8AC3E}">
        <p14:creationId xmlns:p14="http://schemas.microsoft.com/office/powerpoint/2010/main" val="4116864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9B0DB-54FE-440E-9D06-40762F2DA0A6}"/>
              </a:ext>
            </a:extLst>
          </p:cNvPr>
          <p:cNvSpPr>
            <a:spLocks noGrp="1"/>
          </p:cNvSpPr>
          <p:nvPr>
            <p:ph type="title"/>
          </p:nvPr>
        </p:nvSpPr>
        <p:spPr>
          <a:xfrm>
            <a:off x="364760" y="748809"/>
            <a:ext cx="11029616" cy="1013800"/>
          </a:xfrm>
        </p:spPr>
        <p:txBody>
          <a:bodyPr>
            <a:normAutofit/>
          </a:bodyPr>
          <a:lstStyle/>
          <a:p>
            <a:r>
              <a:rPr lang="en-US" sz="3600" b="1" dirty="0"/>
              <a:t>Project Records</a:t>
            </a:r>
          </a:p>
        </p:txBody>
      </p:sp>
      <p:sp>
        <p:nvSpPr>
          <p:cNvPr id="3" name="Rectangle 2">
            <a:extLst>
              <a:ext uri="{FF2B5EF4-FFF2-40B4-BE49-F238E27FC236}">
                <a16:creationId xmlns:a16="http://schemas.microsoft.com/office/drawing/2014/main" id="{34EADE4D-2A4D-4989-9EB9-EAB149A4E4FC}"/>
              </a:ext>
            </a:extLst>
          </p:cNvPr>
          <p:cNvSpPr/>
          <p:nvPr/>
        </p:nvSpPr>
        <p:spPr>
          <a:xfrm>
            <a:off x="364760" y="1819139"/>
            <a:ext cx="11550432" cy="4993675"/>
          </a:xfrm>
          <a:prstGeom prst="rect">
            <a:avLst/>
          </a:prstGeom>
        </p:spPr>
        <p:txBody>
          <a:bodyPr wrap="square">
            <a:spAutoFit/>
          </a:bodyPr>
          <a:lstStyle/>
          <a:p>
            <a:r>
              <a:rPr lang="en-US" sz="2800" b="1" dirty="0">
                <a:solidFill>
                  <a:schemeClr val="accent2"/>
                </a:solidFill>
                <a:latin typeface="Arial" panose="020B0604020202020204" pitchFamily="34" charset="0"/>
                <a:cs typeface="Arial" panose="020B0604020202020204" pitchFamily="34" charset="0"/>
              </a:rPr>
              <a:t>HOME-ARP Supportive Services Records </a:t>
            </a:r>
            <a:r>
              <a:rPr lang="en-US" sz="2400" dirty="0">
                <a:latin typeface="Arial" panose="020B0604020202020204" pitchFamily="34" charset="0"/>
                <a:cs typeface="Arial" panose="020B0604020202020204" pitchFamily="34" charset="0"/>
              </a:rPr>
              <a:t>(</a:t>
            </a:r>
            <a:r>
              <a:rPr lang="en-US" sz="1600" i="1" dirty="0">
                <a:latin typeface="Arial" panose="020B0604020202020204" pitchFamily="34" charset="0"/>
                <a:cs typeface="Arial" panose="020B0604020202020204" pitchFamily="34" charset="0"/>
              </a:rPr>
              <a:t>McKinney-Vento or Homelessness Prevention Supportive Services)</a:t>
            </a:r>
            <a:endParaRPr lang="en-US" sz="2400" i="1" dirty="0">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ü"/>
            </a:pPr>
            <a:endParaRPr lang="en-US" sz="1050" dirty="0">
              <a:latin typeface="Arial" panose="020B0604020202020204" pitchFamily="34" charset="0"/>
              <a:cs typeface="Arial" panose="020B0604020202020204" pitchFamily="34" charset="0"/>
            </a:endParaRP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Demonstrate compliance with the termination of assistance: 30-day Notice to Tenant</a:t>
            </a: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Document of solicitations and agreements with contractors </a:t>
            </a: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Procurement documentation and contracts</a:t>
            </a: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Leases, subleases, and financial assistance agreements for the provision of rental payments</a:t>
            </a: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Documentation of payments made by the Subrecipient to owners, or qualifying households for rental payments and supporting documentation for these payments, including dates of occupancy by qualifying individuals and families. </a:t>
            </a: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Document of the monthly allowance for utilities (excluding telephone) in compliance with the rent restriction </a:t>
            </a: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Records of the types of services provided under the PJ’s program and the amounts spent on these services.</a:t>
            </a:r>
          </a:p>
        </p:txBody>
      </p:sp>
    </p:spTree>
    <p:extLst>
      <p:ext uri="{BB962C8B-B14F-4D97-AF65-F5344CB8AC3E}">
        <p14:creationId xmlns:p14="http://schemas.microsoft.com/office/powerpoint/2010/main" val="2034226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9B0DB-54FE-440E-9D06-40762F2DA0A6}"/>
              </a:ext>
            </a:extLst>
          </p:cNvPr>
          <p:cNvSpPr>
            <a:spLocks noGrp="1"/>
          </p:cNvSpPr>
          <p:nvPr>
            <p:ph type="title"/>
          </p:nvPr>
        </p:nvSpPr>
        <p:spPr>
          <a:xfrm>
            <a:off x="431902" y="818560"/>
            <a:ext cx="11029616" cy="1013800"/>
          </a:xfrm>
        </p:spPr>
        <p:txBody>
          <a:bodyPr>
            <a:normAutofit/>
          </a:bodyPr>
          <a:lstStyle/>
          <a:p>
            <a:r>
              <a:rPr lang="en-US" sz="3600" b="1" dirty="0"/>
              <a:t>Project Records</a:t>
            </a:r>
          </a:p>
        </p:txBody>
      </p:sp>
      <p:sp>
        <p:nvSpPr>
          <p:cNvPr id="3" name="Rectangle 2">
            <a:extLst>
              <a:ext uri="{FF2B5EF4-FFF2-40B4-BE49-F238E27FC236}">
                <a16:creationId xmlns:a16="http://schemas.microsoft.com/office/drawing/2014/main" id="{34EADE4D-2A4D-4989-9EB9-EAB149A4E4FC}"/>
              </a:ext>
            </a:extLst>
          </p:cNvPr>
          <p:cNvSpPr/>
          <p:nvPr/>
        </p:nvSpPr>
        <p:spPr>
          <a:xfrm>
            <a:off x="364760" y="1884456"/>
            <a:ext cx="11372537" cy="4378122"/>
          </a:xfrm>
          <a:prstGeom prst="rect">
            <a:avLst/>
          </a:prstGeom>
        </p:spPr>
        <p:txBody>
          <a:bodyPr wrap="square">
            <a:spAutoFit/>
          </a:bodyPr>
          <a:lstStyle/>
          <a:p>
            <a:r>
              <a:rPr lang="en-US" sz="2800" b="1" dirty="0">
                <a:solidFill>
                  <a:schemeClr val="accent2"/>
                </a:solidFill>
                <a:latin typeface="Arial" panose="020B0604020202020204" pitchFamily="34" charset="0"/>
                <a:cs typeface="Arial" panose="020B0604020202020204" pitchFamily="34" charset="0"/>
              </a:rPr>
              <a:t>HOME-ARP TBRA Records</a:t>
            </a:r>
          </a:p>
          <a:p>
            <a:endParaRPr lang="en-US" sz="1050" dirty="0">
              <a:solidFill>
                <a:schemeClr val="accent2"/>
              </a:solidFill>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HOME-ARP TBRA units may only be occupied by individuals or families that meet the criteria for one or more of the qualifying populations </a:t>
            </a:r>
          </a:p>
          <a:p>
            <a:pPr marL="457200" indent="-457200"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Records supporting the rent standard and minimum tenant contribution established</a:t>
            </a:r>
          </a:p>
          <a:p>
            <a:pPr marL="457200" indent="-457200"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HOME-ARP TBRA units occupied by qualifying household meets the HQS (Housing Quality Standards) at initial occupancy and through term of assistance  </a:t>
            </a:r>
          </a:p>
          <a:p>
            <a:pPr marL="457200" indent="-457200"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Compliance with the tenant protection requirements</a:t>
            </a:r>
          </a:p>
          <a:p>
            <a:pPr marL="457200" indent="-457200"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Records of emergency transfers requested under 24 CFR 5.2005(e) and 24 CFR 92.359 pertaining to victims of domestic violence</a:t>
            </a:r>
          </a:p>
        </p:txBody>
      </p:sp>
    </p:spTree>
    <p:extLst>
      <p:ext uri="{BB962C8B-B14F-4D97-AF65-F5344CB8AC3E}">
        <p14:creationId xmlns:p14="http://schemas.microsoft.com/office/powerpoint/2010/main" val="2395045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9B0DB-54FE-440E-9D06-40762F2DA0A6}"/>
              </a:ext>
            </a:extLst>
          </p:cNvPr>
          <p:cNvSpPr>
            <a:spLocks noGrp="1"/>
          </p:cNvSpPr>
          <p:nvPr>
            <p:ph type="title"/>
          </p:nvPr>
        </p:nvSpPr>
        <p:spPr/>
        <p:txBody>
          <a:bodyPr>
            <a:normAutofit/>
          </a:bodyPr>
          <a:lstStyle/>
          <a:p>
            <a:r>
              <a:rPr lang="en-US" sz="3600" b="1" dirty="0"/>
              <a:t>Project Records</a:t>
            </a:r>
          </a:p>
        </p:txBody>
      </p:sp>
      <p:sp>
        <p:nvSpPr>
          <p:cNvPr id="3" name="Rectangle 2">
            <a:extLst>
              <a:ext uri="{FF2B5EF4-FFF2-40B4-BE49-F238E27FC236}">
                <a16:creationId xmlns:a16="http://schemas.microsoft.com/office/drawing/2014/main" id="{34EADE4D-2A4D-4989-9EB9-EAB149A4E4FC}"/>
              </a:ext>
            </a:extLst>
          </p:cNvPr>
          <p:cNvSpPr/>
          <p:nvPr/>
        </p:nvSpPr>
        <p:spPr>
          <a:xfrm>
            <a:off x="364760" y="1884456"/>
            <a:ext cx="11671730" cy="4739759"/>
          </a:xfrm>
          <a:prstGeom prst="rect">
            <a:avLst/>
          </a:prstGeom>
        </p:spPr>
        <p:txBody>
          <a:bodyPr wrap="square">
            <a:spAutoFit/>
          </a:bodyPr>
          <a:lstStyle/>
          <a:p>
            <a:r>
              <a:rPr lang="en-US" sz="2800" b="1" dirty="0">
                <a:solidFill>
                  <a:schemeClr val="accent2"/>
                </a:solidFill>
                <a:latin typeface="Arial" panose="020B0604020202020204" pitchFamily="34" charset="0"/>
                <a:cs typeface="Arial" panose="020B0604020202020204" pitchFamily="34" charset="0"/>
              </a:rPr>
              <a:t>HOME-ARP NCS Records</a:t>
            </a:r>
            <a:endParaRPr lang="en-US" sz="2800" dirty="0">
              <a:solidFill>
                <a:schemeClr val="accent2"/>
              </a:solidFill>
              <a:latin typeface="Arial" panose="020B0604020202020204" pitchFamily="34" charset="0"/>
              <a:cs typeface="Arial" panose="020B0604020202020204" pitchFamily="34" charset="0"/>
            </a:endParaRP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Records (e.g., inspection reports) demonstrating that each NCS project meets the property and habitability at project completion and throughout restricted use period. </a:t>
            </a:r>
          </a:p>
          <a:p>
            <a:pPr marL="914400" lvl="1" indent="-4572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Records meets the minimum compliance period or restricted use period through deed restriction.</a:t>
            </a:r>
          </a:p>
          <a:p>
            <a:pPr lvl="1" algn="just"/>
            <a:endParaRPr lang="en-US" sz="800" dirty="0"/>
          </a:p>
          <a:p>
            <a:pPr marL="0" lvl="1" algn="just"/>
            <a:r>
              <a:rPr lang="en-US" sz="2400" b="1" dirty="0"/>
              <a:t>HOME-ARP NCS projects the following documents must be maintained: </a:t>
            </a:r>
          </a:p>
          <a:p>
            <a:pPr marL="914400" lvl="3" indent="-457200" algn="just">
              <a:buFont typeface="Wingdings" panose="05000000000000000000" pitchFamily="2" charset="2"/>
              <a:buChar char="q"/>
            </a:pPr>
            <a:r>
              <a:rPr lang="en-US" sz="2200" dirty="0">
                <a:latin typeface="Arial" panose="020B0604020202020204" pitchFamily="34" charset="0"/>
                <a:cs typeface="Arial" panose="020B0604020202020204" pitchFamily="34" charset="0"/>
              </a:rPr>
              <a:t>Purchase contract, closing documents, settlement statement &amp; title review </a:t>
            </a:r>
          </a:p>
          <a:p>
            <a:pPr marL="914400" lvl="3" indent="-457200" algn="just">
              <a:buFont typeface="Wingdings" panose="05000000000000000000" pitchFamily="2" charset="2"/>
              <a:buChar char="q"/>
            </a:pPr>
            <a:r>
              <a:rPr lang="en-US" sz="2200" dirty="0">
                <a:latin typeface="Arial" panose="020B0604020202020204" pitchFamily="34" charset="0"/>
                <a:cs typeface="Arial" panose="020B0604020202020204" pitchFamily="34" charset="0"/>
              </a:rPr>
              <a:t>Appraisal or other estimation of value to justify acquisition expenditure.</a:t>
            </a:r>
          </a:p>
          <a:p>
            <a:pPr marL="914400" lvl="3" indent="-457200" algn="just">
              <a:buFont typeface="Wingdings" panose="05000000000000000000" pitchFamily="2" charset="2"/>
              <a:buChar char="q"/>
            </a:pPr>
            <a:r>
              <a:rPr lang="en-US" sz="2200" dirty="0">
                <a:latin typeface="Arial" panose="020B0604020202020204" pitchFamily="34" charset="0"/>
                <a:cs typeface="Arial" panose="020B0604020202020204" pitchFamily="34" charset="0"/>
              </a:rPr>
              <a:t>Architectural and engineering contracts and completed designs, plans, and specifications for rehabilitation and new construction activities.</a:t>
            </a:r>
          </a:p>
          <a:p>
            <a:pPr marL="914400" lvl="3" indent="-457200" algn="just">
              <a:buFont typeface="Wingdings" panose="05000000000000000000" pitchFamily="2" charset="2"/>
              <a:buChar char="q"/>
            </a:pPr>
            <a:r>
              <a:rPr lang="en-US" sz="2200" dirty="0">
                <a:latin typeface="Arial" panose="020B0604020202020204" pitchFamily="34" charset="0"/>
                <a:cs typeface="Arial" panose="020B0604020202020204" pitchFamily="34" charset="0"/>
              </a:rPr>
              <a:t>Invoices, pay requests, and proof of payment for all project expenditures. </a:t>
            </a:r>
          </a:p>
          <a:p>
            <a:pPr marL="914400" lvl="3" indent="-457200" algn="just">
              <a:buFont typeface="Wingdings" panose="05000000000000000000" pitchFamily="2" charset="2"/>
              <a:buChar char="q"/>
            </a:pPr>
            <a:r>
              <a:rPr lang="en-US" sz="2200" dirty="0">
                <a:latin typeface="Arial" panose="020B0604020202020204" pitchFamily="34" charset="0"/>
                <a:cs typeface="Arial" panose="020B0604020202020204" pitchFamily="34" charset="0"/>
              </a:rPr>
              <a:t>Proof of insurance. </a:t>
            </a:r>
          </a:p>
          <a:p>
            <a:pPr marL="914400" lvl="3" indent="-457200" algn="just">
              <a:buFont typeface="Wingdings" panose="05000000000000000000" pitchFamily="2" charset="2"/>
              <a:buChar char="q"/>
            </a:pPr>
            <a:r>
              <a:rPr lang="en-US" sz="2200" dirty="0">
                <a:latin typeface="Arial" panose="020B0604020202020204" pitchFamily="34" charset="0"/>
                <a:cs typeface="Arial" panose="020B0604020202020204" pitchFamily="34" charset="0"/>
              </a:rPr>
              <a:t>Project and program audits.</a:t>
            </a:r>
          </a:p>
        </p:txBody>
      </p:sp>
    </p:spTree>
    <p:extLst>
      <p:ext uri="{BB962C8B-B14F-4D97-AF65-F5344CB8AC3E}">
        <p14:creationId xmlns:p14="http://schemas.microsoft.com/office/powerpoint/2010/main" val="4083697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7">
            <a:extLst>
              <a:ext uri="{FF2B5EF4-FFF2-40B4-BE49-F238E27FC236}">
                <a16:creationId xmlns:a16="http://schemas.microsoft.com/office/drawing/2014/main" id="{E3DD1ED9-7847-4E1F-8455-6A5ECF646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9">
            <a:extLst>
              <a:ext uri="{FF2B5EF4-FFF2-40B4-BE49-F238E27FC236}">
                <a16:creationId xmlns:a16="http://schemas.microsoft.com/office/drawing/2014/main" id="{31A3DFEF-67D3-4CCE-BFE8-397D542A4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11">
            <a:extLst>
              <a:ext uri="{FF2B5EF4-FFF2-40B4-BE49-F238E27FC236}">
                <a16:creationId xmlns:a16="http://schemas.microsoft.com/office/drawing/2014/main" id="{24E4445D-D137-4867-B463-009D641E9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13">
            <a:extLst>
              <a:ext uri="{FF2B5EF4-FFF2-40B4-BE49-F238E27FC236}">
                <a16:creationId xmlns:a16="http://schemas.microsoft.com/office/drawing/2014/main" id="{CC80D46F-EE5E-4AF1-A8B9-B9948FF66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28" name="Rectangle 15">
            <a:extLst>
              <a:ext uri="{FF2B5EF4-FFF2-40B4-BE49-F238E27FC236}">
                <a16:creationId xmlns:a16="http://schemas.microsoft.com/office/drawing/2014/main" id="{DA182162-B517-4B41-B039-339F87FA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3EC66B-EC0F-49A2-A213-A660CA3440DF}"/>
              </a:ext>
            </a:extLst>
          </p:cNvPr>
          <p:cNvSpPr>
            <a:spLocks noGrp="1"/>
          </p:cNvSpPr>
          <p:nvPr>
            <p:ph type="title"/>
          </p:nvPr>
        </p:nvSpPr>
        <p:spPr>
          <a:xfrm>
            <a:off x="4317134" y="270761"/>
            <a:ext cx="7392266" cy="3921414"/>
          </a:xfrm>
        </p:spPr>
        <p:txBody>
          <a:bodyPr vert="horz" lIns="91440" tIns="45720" rIns="91440" bIns="45720" rtlCol="0" anchor="ctr">
            <a:noAutofit/>
          </a:bodyPr>
          <a:lstStyle/>
          <a:p>
            <a:pPr algn="ctr"/>
            <a:r>
              <a:rPr lang="en-US" sz="3000" cap="none" dirty="0">
                <a:solidFill>
                  <a:schemeClr val="tx1"/>
                </a:solidFill>
                <a:latin typeface="Arial" panose="020B0604020202020204" pitchFamily="34" charset="0"/>
                <a:cs typeface="Arial" panose="020B0604020202020204" pitchFamily="34" charset="0"/>
              </a:rPr>
              <a:t>Funds were appropriated under Title II of Cranston-Gonzalez National Affordable Housing Act of 1990 (NAHA) – HOME Program Statute</a:t>
            </a:r>
            <a:br>
              <a:rPr lang="en-US" cap="none" dirty="0">
                <a:solidFill>
                  <a:schemeClr val="tx1"/>
                </a:solidFill>
                <a:latin typeface="Arial" panose="020B0604020202020204" pitchFamily="34" charset="0"/>
                <a:cs typeface="Arial" panose="020B0604020202020204" pitchFamily="34" charset="0"/>
              </a:rPr>
            </a:br>
            <a:br>
              <a:rPr lang="en-US" cap="none" dirty="0">
                <a:solidFill>
                  <a:schemeClr val="tx1"/>
                </a:solidFill>
                <a:latin typeface="Arial" panose="020B0604020202020204" pitchFamily="34" charset="0"/>
                <a:cs typeface="Arial" panose="020B0604020202020204" pitchFamily="34" charset="0"/>
              </a:rPr>
            </a:br>
            <a:r>
              <a:rPr lang="en-US" cap="none" dirty="0">
                <a:solidFill>
                  <a:srgbClr val="00B0F0"/>
                </a:solidFill>
                <a:latin typeface="Arial" panose="020B0604020202020204" pitchFamily="34" charset="0"/>
                <a:cs typeface="Arial" panose="020B0604020202020204" pitchFamily="34" charset="0"/>
              </a:rPr>
              <a:t>$</a:t>
            </a:r>
            <a:r>
              <a:rPr lang="en-US" sz="3000" cap="none" dirty="0">
                <a:solidFill>
                  <a:srgbClr val="00B0F0"/>
                </a:solidFill>
                <a:latin typeface="Arial" panose="020B0604020202020204" pitchFamily="34" charset="0"/>
                <a:cs typeface="Arial" panose="020B0604020202020204" pitchFamily="34" charset="0"/>
              </a:rPr>
              <a:t>5 billion </a:t>
            </a:r>
            <a:r>
              <a:rPr lang="en-US" sz="3000" cap="none" dirty="0">
                <a:solidFill>
                  <a:schemeClr val="tx1"/>
                </a:solidFill>
                <a:latin typeface="Arial" panose="020B0604020202020204" pitchFamily="34" charset="0"/>
                <a:cs typeface="Arial" panose="020B0604020202020204" pitchFamily="34" charset="0"/>
              </a:rPr>
              <a:t>for homelessness assistance and assistance to other vulnerable populations to:</a:t>
            </a:r>
            <a:endParaRPr lang="en-US" sz="6000" cap="none" dirty="0">
              <a:solidFill>
                <a:schemeClr val="tx1"/>
              </a:solidFill>
              <a:latin typeface="Arial" panose="020B0604020202020204" pitchFamily="34" charset="0"/>
              <a:cs typeface="Arial" panose="020B0604020202020204" pitchFamily="34" charset="0"/>
            </a:endParaRPr>
          </a:p>
        </p:txBody>
      </p:sp>
      <p:sp>
        <p:nvSpPr>
          <p:cNvPr id="29" name="Rectangle 17">
            <a:extLst>
              <a:ext uri="{FF2B5EF4-FFF2-40B4-BE49-F238E27FC236}">
                <a16:creationId xmlns:a16="http://schemas.microsoft.com/office/drawing/2014/main" id="{49B5AD54-1E68-4239-A6AF-FE0F49BB8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 name="Rectangle 3">
            <a:extLst>
              <a:ext uri="{FF2B5EF4-FFF2-40B4-BE49-F238E27FC236}">
                <a16:creationId xmlns:a16="http://schemas.microsoft.com/office/drawing/2014/main" id="{483596FC-9C23-4E1C-99AE-88FE2F73F6D8}"/>
              </a:ext>
            </a:extLst>
          </p:cNvPr>
          <p:cNvSpPr/>
          <p:nvPr/>
        </p:nvSpPr>
        <p:spPr>
          <a:xfrm>
            <a:off x="415487" y="1808492"/>
            <a:ext cx="3589771" cy="2554545"/>
          </a:xfrm>
          <a:prstGeom prst="rect">
            <a:avLst/>
          </a:prstGeom>
        </p:spPr>
        <p:txBody>
          <a:bodyPr wrap="square">
            <a:spAutoFit/>
          </a:bodyPr>
          <a:lstStyle/>
          <a:p>
            <a:pPr algn="ctr"/>
            <a:r>
              <a:rPr lang="en-US" sz="4000" dirty="0">
                <a:solidFill>
                  <a:schemeClr val="bg1"/>
                </a:solidFill>
                <a:latin typeface="Arial Black" panose="020B0A04020102020204" pitchFamily="34" charset="0"/>
              </a:rPr>
              <a:t>2021 American Rescue Plan Act </a:t>
            </a:r>
          </a:p>
        </p:txBody>
      </p:sp>
      <p:sp>
        <p:nvSpPr>
          <p:cNvPr id="5" name="Rectangle 4">
            <a:extLst>
              <a:ext uri="{FF2B5EF4-FFF2-40B4-BE49-F238E27FC236}">
                <a16:creationId xmlns:a16="http://schemas.microsoft.com/office/drawing/2014/main" id="{47D5534A-D3CE-4339-828E-872E0F51FC63}"/>
              </a:ext>
            </a:extLst>
          </p:cNvPr>
          <p:cNvSpPr/>
          <p:nvPr/>
        </p:nvSpPr>
        <p:spPr>
          <a:xfrm>
            <a:off x="4857018" y="4138511"/>
            <a:ext cx="7019662" cy="2492990"/>
          </a:xfrm>
          <a:prstGeom prst="rect">
            <a:avLst/>
          </a:prstGeom>
        </p:spPr>
        <p:txBody>
          <a:bodyPr wrap="square">
            <a:spAutoFit/>
          </a:bodyPr>
          <a:lstStyle/>
          <a:p>
            <a:pPr marL="520700" indent="-520700">
              <a:buFont typeface="Wingdings" panose="05000000000000000000" pitchFamily="2" charset="2"/>
              <a:buChar char="q"/>
            </a:pPr>
            <a:r>
              <a:rPr lang="en-US" sz="2600" dirty="0">
                <a:latin typeface="Arial" panose="020B0604020202020204" pitchFamily="34" charset="0"/>
                <a:cs typeface="Arial" panose="020B0604020202020204" pitchFamily="34" charset="0"/>
              </a:rPr>
              <a:t>provide capital investment for permanent rental housing</a:t>
            </a:r>
          </a:p>
          <a:p>
            <a:pPr marL="520700" indent="-520700">
              <a:buFont typeface="Wingdings" panose="05000000000000000000" pitchFamily="2" charset="2"/>
              <a:buChar char="q"/>
            </a:pPr>
            <a:r>
              <a:rPr lang="en-US" sz="2600" dirty="0">
                <a:latin typeface="Arial" panose="020B0604020202020204" pitchFamily="34" charset="0"/>
                <a:cs typeface="Arial" panose="020B0604020202020204" pitchFamily="34" charset="0"/>
              </a:rPr>
              <a:t>upgrade available stock of shelter to include non-congregate shelter </a:t>
            </a:r>
          </a:p>
          <a:p>
            <a:pPr marL="520700" indent="-520700">
              <a:buFont typeface="Wingdings" panose="05000000000000000000" pitchFamily="2" charset="2"/>
              <a:buChar char="q"/>
            </a:pPr>
            <a:r>
              <a:rPr lang="en-US" sz="2600" dirty="0">
                <a:latin typeface="Arial" panose="020B0604020202020204" pitchFamily="34" charset="0"/>
                <a:cs typeface="Arial" panose="020B0604020202020204" pitchFamily="34" charset="0"/>
              </a:rPr>
              <a:t>provide tenant-based rental assistance and supportive services</a:t>
            </a:r>
            <a:endParaRPr lang="en-US" sz="2600" dirty="0"/>
          </a:p>
        </p:txBody>
      </p:sp>
    </p:spTree>
    <p:extLst>
      <p:ext uri="{BB962C8B-B14F-4D97-AF65-F5344CB8AC3E}">
        <p14:creationId xmlns:p14="http://schemas.microsoft.com/office/powerpoint/2010/main" val="2897892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61317-68BF-4ADC-AB3F-0172965BAFDF}"/>
              </a:ext>
            </a:extLst>
          </p:cNvPr>
          <p:cNvSpPr>
            <a:spLocks noGrp="1"/>
          </p:cNvSpPr>
          <p:nvPr>
            <p:ph type="title"/>
          </p:nvPr>
        </p:nvSpPr>
        <p:spPr/>
        <p:txBody>
          <a:bodyPr>
            <a:normAutofit/>
          </a:bodyPr>
          <a:lstStyle/>
          <a:p>
            <a:r>
              <a:rPr lang="en-US" sz="3600" b="1" dirty="0"/>
              <a:t>Record retention </a:t>
            </a:r>
          </a:p>
        </p:txBody>
      </p:sp>
      <p:sp>
        <p:nvSpPr>
          <p:cNvPr id="3" name="Content Placeholder 2">
            <a:extLst>
              <a:ext uri="{FF2B5EF4-FFF2-40B4-BE49-F238E27FC236}">
                <a16:creationId xmlns:a16="http://schemas.microsoft.com/office/drawing/2014/main" id="{636A2A53-9192-4FC3-8BAD-9543B5EF977E}"/>
              </a:ext>
            </a:extLst>
          </p:cNvPr>
          <p:cNvSpPr>
            <a:spLocks noGrp="1"/>
          </p:cNvSpPr>
          <p:nvPr>
            <p:ph idx="1"/>
          </p:nvPr>
        </p:nvSpPr>
        <p:spPr>
          <a:xfrm>
            <a:off x="581192" y="2180496"/>
            <a:ext cx="11029615" cy="4436204"/>
          </a:xfrm>
        </p:spPr>
        <p:txBody>
          <a:bodyPr>
            <a:normAutofit lnSpcReduction="10000"/>
          </a:bodyPr>
          <a:lstStyle/>
          <a:p>
            <a:r>
              <a:rPr lang="en-US" sz="2800" dirty="0">
                <a:solidFill>
                  <a:schemeClr val="tx1"/>
                </a:solidFill>
                <a:latin typeface="Arial" panose="020B0604020202020204" pitchFamily="34" charset="0"/>
                <a:cs typeface="Arial" panose="020B0604020202020204" pitchFamily="34" charset="0"/>
              </a:rPr>
              <a:t>All records pertaining to HOME-ARP funds must be retained for </a:t>
            </a:r>
            <a:r>
              <a:rPr lang="en-US" sz="2800" b="1" u="sng" dirty="0">
                <a:solidFill>
                  <a:srgbClr val="FF0000"/>
                </a:solidFill>
                <a:latin typeface="Arial" panose="020B0604020202020204" pitchFamily="34" charset="0"/>
                <a:cs typeface="Arial" panose="020B0604020202020204" pitchFamily="34" charset="0"/>
              </a:rPr>
              <a:t>five years</a:t>
            </a:r>
          </a:p>
          <a:p>
            <a:r>
              <a:rPr lang="en-US" sz="2800" dirty="0">
                <a:solidFill>
                  <a:schemeClr val="tx1"/>
                </a:solidFill>
                <a:latin typeface="Arial" panose="020B0604020202020204" pitchFamily="34" charset="0"/>
                <a:cs typeface="Arial" panose="020B0604020202020204" pitchFamily="34" charset="0"/>
              </a:rPr>
              <a:t>HOME-ARP TBRA projects, records must be retained for five years after the period of rental assistance terminates.</a:t>
            </a:r>
          </a:p>
          <a:p>
            <a:r>
              <a:rPr lang="en-US" sz="2800" dirty="0">
                <a:solidFill>
                  <a:schemeClr val="tx1"/>
                </a:solidFill>
                <a:latin typeface="Arial" panose="020B0604020202020204" pitchFamily="34" charset="0"/>
                <a:cs typeface="Arial" panose="020B0604020202020204" pitchFamily="34" charset="0"/>
              </a:rPr>
              <a:t>Written agreements must be retained for five years after the agreement terminates.</a:t>
            </a:r>
          </a:p>
          <a:p>
            <a:r>
              <a:rPr lang="en-US" sz="2800" dirty="0">
                <a:solidFill>
                  <a:schemeClr val="tx1"/>
                </a:solidFill>
                <a:latin typeface="Arial" panose="020B0604020202020204" pitchFamily="34" charset="0"/>
                <a:cs typeface="Arial" panose="020B0604020202020204" pitchFamily="34" charset="0"/>
              </a:rPr>
              <a:t>Records covering displacements and acquisition must be retained for five years after the date by which all persons displaced from the property and all persons whose property is acquired for the project</a:t>
            </a:r>
          </a:p>
        </p:txBody>
      </p:sp>
    </p:spTree>
    <p:extLst>
      <p:ext uri="{BB962C8B-B14F-4D97-AF65-F5344CB8AC3E}">
        <p14:creationId xmlns:p14="http://schemas.microsoft.com/office/powerpoint/2010/main" val="8427896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ADD25B-0A33-4EF2-90F4-431392693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14406"/>
            <a:ext cx="12192000" cy="62435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4DB6F31-1B9E-4237-84A3-0825BFDF4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370747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0F6659B-04B6-4662-9FE7-4E8740397447}"/>
              </a:ext>
            </a:extLst>
          </p:cNvPr>
          <p:cNvSpPr>
            <a:spLocks noGrp="1"/>
          </p:cNvSpPr>
          <p:nvPr>
            <p:ph type="title"/>
          </p:nvPr>
        </p:nvSpPr>
        <p:spPr>
          <a:xfrm>
            <a:off x="601255" y="702156"/>
            <a:ext cx="3409783" cy="1013800"/>
          </a:xfrm>
        </p:spPr>
        <p:txBody>
          <a:bodyPr vert="horz" lIns="91440" tIns="45720" rIns="91440" bIns="45720" rtlCol="0" anchor="b">
            <a:normAutofit fontScale="90000"/>
          </a:bodyPr>
          <a:lstStyle/>
          <a:p>
            <a:pPr algn="ctr"/>
            <a:r>
              <a:rPr lang="en-US" sz="3200" b="1" dirty="0">
                <a:latin typeface="Arial" panose="020B0604020202020204" pitchFamily="34" charset="0"/>
                <a:cs typeface="Arial" panose="020B0604020202020204" pitchFamily="34" charset="0"/>
              </a:rPr>
              <a:t>HOME-ARP Income Limits</a:t>
            </a:r>
          </a:p>
        </p:txBody>
      </p:sp>
      <p:sp>
        <p:nvSpPr>
          <p:cNvPr id="4" name="Rectangle 3">
            <a:extLst>
              <a:ext uri="{FF2B5EF4-FFF2-40B4-BE49-F238E27FC236}">
                <a16:creationId xmlns:a16="http://schemas.microsoft.com/office/drawing/2014/main" id="{14B89F67-E74F-413E-A24A-369C232FD1E5}"/>
              </a:ext>
            </a:extLst>
          </p:cNvPr>
          <p:cNvSpPr/>
          <p:nvPr/>
        </p:nvSpPr>
        <p:spPr>
          <a:xfrm>
            <a:off x="601255" y="1715956"/>
            <a:ext cx="3409782" cy="4284794"/>
          </a:xfrm>
          <a:prstGeom prst="rect">
            <a:avLst/>
          </a:prstGeom>
        </p:spPr>
        <p:txBody>
          <a:bodyPr vert="horz" lIns="91440" tIns="45720" rIns="91440" bIns="45720" rtlCol="0" anchor="ctr">
            <a:normAutofit fontScale="92500" lnSpcReduction="10000"/>
          </a:bodyPr>
          <a:lstStyle/>
          <a:p>
            <a:pPr marL="285750" indent="-285750">
              <a:spcBef>
                <a:spcPct val="20000"/>
              </a:spcBef>
              <a:spcAft>
                <a:spcPts val="600"/>
              </a:spcAft>
              <a:buClr>
                <a:schemeClr val="accent2"/>
              </a:buClr>
              <a:buSzPct val="92000"/>
              <a:buFont typeface="Wingdings" panose="05000000000000000000" pitchFamily="2" charset="2"/>
              <a:buChar char="q"/>
            </a:pPr>
            <a:r>
              <a:rPr lang="en-US" dirty="0">
                <a:solidFill>
                  <a:schemeClr val="bg1"/>
                </a:solidFill>
              </a:rPr>
              <a:t> </a:t>
            </a:r>
            <a:r>
              <a:rPr lang="en-US" sz="2400" dirty="0">
                <a:solidFill>
                  <a:schemeClr val="bg1"/>
                </a:solidFill>
                <a:latin typeface="Arial" panose="020B0604020202020204" pitchFamily="34" charset="0"/>
                <a:cs typeface="Arial" panose="020B0604020202020204" pitchFamily="34" charset="0"/>
              </a:rPr>
              <a:t>30% Income Limits are calculated based on the definition of extremely low–income (ELI) family.</a:t>
            </a:r>
          </a:p>
          <a:p>
            <a:pPr marL="342900" indent="-342900">
              <a:spcBef>
                <a:spcPct val="20000"/>
              </a:spcBef>
              <a:spcAft>
                <a:spcPts val="600"/>
              </a:spcAft>
              <a:buClr>
                <a:schemeClr val="accent2"/>
              </a:buClr>
              <a:buSzPct val="92000"/>
              <a:buFont typeface="Wingdings" panose="05000000000000000000" pitchFamily="2" charset="2"/>
              <a:buChar char="q"/>
            </a:pPr>
            <a:endParaRPr lang="en-US" sz="2400" dirty="0">
              <a:solidFill>
                <a:schemeClr val="bg1"/>
              </a:solidFill>
              <a:latin typeface="Arial" panose="020B0604020202020204" pitchFamily="34" charset="0"/>
              <a:cs typeface="Arial" panose="020B0604020202020204" pitchFamily="34" charset="0"/>
            </a:endParaRPr>
          </a:p>
          <a:p>
            <a:pPr marL="342900" indent="-342900">
              <a:spcBef>
                <a:spcPct val="20000"/>
              </a:spcBef>
              <a:spcAft>
                <a:spcPts val="600"/>
              </a:spcAft>
              <a:buClr>
                <a:schemeClr val="accent2"/>
              </a:buClr>
              <a:buSzPct val="92000"/>
              <a:buFont typeface="Wingdings" panose="05000000000000000000" pitchFamily="2" charset="2"/>
              <a:buChar char="q"/>
            </a:pPr>
            <a:r>
              <a:rPr lang="en-US" sz="2400" dirty="0">
                <a:solidFill>
                  <a:schemeClr val="bg1"/>
                </a:solidFill>
                <a:latin typeface="Arial" panose="020B0604020202020204" pitchFamily="34" charset="0"/>
                <a:cs typeface="Arial" panose="020B0604020202020204" pitchFamily="34" charset="0"/>
              </a:rPr>
              <a:t>HOME-ARP income limit values for large households (9-12 persons) must be rounded to the nearest $50</a:t>
            </a:r>
          </a:p>
        </p:txBody>
      </p:sp>
      <p:pic>
        <p:nvPicPr>
          <p:cNvPr id="5" name="Picture 4">
            <a:extLst>
              <a:ext uri="{FF2B5EF4-FFF2-40B4-BE49-F238E27FC236}">
                <a16:creationId xmlns:a16="http://schemas.microsoft.com/office/drawing/2014/main" id="{02AAB7B0-1B92-405A-89D4-07AA725EE687}"/>
              </a:ext>
            </a:extLst>
          </p:cNvPr>
          <p:cNvPicPr>
            <a:picLocks noChangeAspect="1"/>
          </p:cNvPicPr>
          <p:nvPr/>
        </p:nvPicPr>
        <p:blipFill rotWithShape="1">
          <a:blip r:embed="rId2"/>
          <a:srcRect l="4997" r="6436"/>
          <a:stretch/>
        </p:blipFill>
        <p:spPr>
          <a:xfrm>
            <a:off x="4308732" y="959799"/>
            <a:ext cx="7485090" cy="4471097"/>
          </a:xfrm>
          <a:prstGeom prst="rect">
            <a:avLst/>
          </a:prstGeom>
        </p:spPr>
      </p:pic>
    </p:spTree>
    <p:extLst>
      <p:ext uri="{BB962C8B-B14F-4D97-AF65-F5344CB8AC3E}">
        <p14:creationId xmlns:p14="http://schemas.microsoft.com/office/powerpoint/2010/main" val="37094927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6659B-04B6-4662-9FE7-4E8740397447}"/>
              </a:ext>
            </a:extLst>
          </p:cNvPr>
          <p:cNvSpPr>
            <a:spLocks noGrp="1"/>
          </p:cNvSpPr>
          <p:nvPr>
            <p:ph type="title"/>
          </p:nvPr>
        </p:nvSpPr>
        <p:spPr>
          <a:xfrm>
            <a:off x="446533" y="738702"/>
            <a:ext cx="11029616" cy="1013800"/>
          </a:xfrm>
        </p:spPr>
        <p:txBody>
          <a:bodyPr vert="horz" lIns="91440" tIns="45720" rIns="91440" bIns="45720" rtlCol="0" anchor="b">
            <a:normAutofit/>
          </a:bodyPr>
          <a:lstStyle/>
          <a:p>
            <a:r>
              <a:rPr lang="en-US" b="1" dirty="0"/>
              <a:t>HOME-ARP rent Limits</a:t>
            </a:r>
          </a:p>
        </p:txBody>
      </p:sp>
      <p:sp>
        <p:nvSpPr>
          <p:cNvPr id="16" name="Rectangle 15">
            <a:extLst>
              <a:ext uri="{FF2B5EF4-FFF2-40B4-BE49-F238E27FC236}">
                <a16:creationId xmlns:a16="http://schemas.microsoft.com/office/drawing/2014/main" id="{6F306C00-E0A9-4E79-AF25-3D295CA90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8BD94F6B-2E79-4DD9-9FD2-F3217929571A}"/>
              </a:ext>
            </a:extLst>
          </p:cNvPr>
          <p:cNvSpPr/>
          <p:nvPr/>
        </p:nvSpPr>
        <p:spPr>
          <a:xfrm>
            <a:off x="5851171" y="1752502"/>
            <a:ext cx="6017367" cy="4956208"/>
          </a:xfrm>
          <a:prstGeom prst="rect">
            <a:avLst/>
          </a:prstGeom>
        </p:spPr>
        <p:txBody>
          <a:bodyPr vert="horz" lIns="91440" tIns="45720" rIns="91440" bIns="45720" rtlCol="0" anchor="ctr">
            <a:normAutofit/>
          </a:bodyPr>
          <a:lstStyle/>
          <a:p>
            <a:pPr algn="ctr">
              <a:lnSpc>
                <a:spcPct val="90000"/>
              </a:lnSpc>
              <a:spcBef>
                <a:spcPct val="20000"/>
              </a:spcBef>
              <a:spcAft>
                <a:spcPts val="600"/>
              </a:spcAft>
              <a:buClr>
                <a:schemeClr val="accent2"/>
              </a:buClr>
              <a:buSzPct val="92000"/>
            </a:pPr>
            <a:r>
              <a:rPr lang="en-US" sz="2000" b="1" dirty="0">
                <a:solidFill>
                  <a:schemeClr val="tx2"/>
                </a:solidFill>
                <a:latin typeface="Arial" panose="020B0604020202020204" pitchFamily="34" charset="0"/>
                <a:cs typeface="Arial" panose="020B0604020202020204" pitchFamily="34" charset="0"/>
              </a:rPr>
              <a:t>HOME-ARP qualified population households rent must meet the following requirements:</a:t>
            </a:r>
          </a:p>
          <a:p>
            <a:pPr marL="342900" indent="-342900">
              <a:lnSpc>
                <a:spcPct val="90000"/>
              </a:lnSpc>
              <a:spcBef>
                <a:spcPct val="20000"/>
              </a:spcBef>
              <a:spcAft>
                <a:spcPts val="600"/>
              </a:spcAft>
              <a:buClr>
                <a:schemeClr val="accent2"/>
              </a:buClr>
              <a:buSzPct val="92000"/>
              <a:buFont typeface="Wingdings" panose="05000000000000000000" pitchFamily="2" charset="2"/>
              <a:buChar char="q"/>
            </a:pPr>
            <a:r>
              <a:rPr lang="en-US" dirty="0">
                <a:solidFill>
                  <a:schemeClr val="tx2"/>
                </a:solidFill>
                <a:latin typeface="Arial" panose="020B0604020202020204" pitchFamily="34" charset="0"/>
                <a:cs typeface="Arial" panose="020B0604020202020204" pitchFamily="34" charset="0"/>
              </a:rPr>
              <a:t>Rent may not exceed </a:t>
            </a:r>
            <a:r>
              <a:rPr lang="en-US" dirty="0">
                <a:latin typeface="Arial" panose="020B0604020202020204" pitchFamily="34" charset="0"/>
                <a:cs typeface="Arial" panose="020B0604020202020204" pitchFamily="34" charset="0"/>
              </a:rPr>
              <a:t>30% </a:t>
            </a:r>
            <a:r>
              <a:rPr lang="en-US" dirty="0">
                <a:solidFill>
                  <a:schemeClr val="tx2"/>
                </a:solidFill>
                <a:latin typeface="Arial" panose="020B0604020202020204" pitchFamily="34" charset="0"/>
                <a:cs typeface="Arial" panose="020B0604020202020204" pitchFamily="34" charset="0"/>
              </a:rPr>
              <a:t>of the annual income of a family whose income equals 50% of the AMI.</a:t>
            </a:r>
          </a:p>
          <a:p>
            <a:pPr marL="342900" indent="-342900">
              <a:lnSpc>
                <a:spcPct val="90000"/>
              </a:lnSpc>
              <a:spcBef>
                <a:spcPct val="20000"/>
              </a:spcBef>
              <a:spcAft>
                <a:spcPts val="600"/>
              </a:spcAft>
              <a:buClr>
                <a:schemeClr val="accent2"/>
              </a:buClr>
              <a:buSzPct val="92000"/>
              <a:buFont typeface="Wingdings" panose="05000000000000000000" pitchFamily="2" charset="2"/>
              <a:buChar char="q"/>
            </a:pPr>
            <a:r>
              <a:rPr lang="en-US" dirty="0">
                <a:solidFill>
                  <a:schemeClr val="tx2"/>
                </a:solidFill>
                <a:latin typeface="Arial" panose="020B0604020202020204" pitchFamily="34" charset="0"/>
                <a:cs typeface="Arial" panose="020B0604020202020204" pitchFamily="34" charset="0"/>
              </a:rPr>
              <a:t>If the unit receives federal or state project-based rental subsidy and the very low-income family pays as a contribution toward rent, not more than 30% of the family's adjusted income, then the maximum rent (i.e., tenant contribution plus project-based rental subsidy) is the rent allowable under the federal or state project-based rental subsidy program.</a:t>
            </a:r>
          </a:p>
          <a:p>
            <a:pPr marL="342900" indent="-342900">
              <a:lnSpc>
                <a:spcPct val="90000"/>
              </a:lnSpc>
              <a:spcBef>
                <a:spcPct val="20000"/>
              </a:spcBef>
              <a:spcAft>
                <a:spcPts val="600"/>
              </a:spcAft>
              <a:buClr>
                <a:schemeClr val="accent2"/>
              </a:buClr>
              <a:buSzPct val="92000"/>
              <a:buFont typeface="Wingdings" panose="05000000000000000000" pitchFamily="2" charset="2"/>
              <a:buChar char="q"/>
            </a:pPr>
            <a:r>
              <a:rPr lang="en-US" dirty="0">
                <a:solidFill>
                  <a:schemeClr val="tx2"/>
                </a:solidFill>
                <a:latin typeface="Arial" panose="020B0604020202020204" pitchFamily="34" charset="0"/>
                <a:cs typeface="Arial" panose="020B0604020202020204" pitchFamily="34" charset="0"/>
              </a:rPr>
              <a:t>If a household receives TBRA, the rent is the rent permissible under the applicable rental assistance program (i.e., the tenant rental contribution plus the rental subsidy allowable under that rental assistance program).</a:t>
            </a:r>
            <a:endParaRPr lang="en-US" dirty="0">
              <a:solidFill>
                <a:schemeClr val="tx2"/>
              </a:solidFill>
            </a:endParaRPr>
          </a:p>
        </p:txBody>
      </p:sp>
      <p:pic>
        <p:nvPicPr>
          <p:cNvPr id="3" name="Picture 2">
            <a:extLst>
              <a:ext uri="{FF2B5EF4-FFF2-40B4-BE49-F238E27FC236}">
                <a16:creationId xmlns:a16="http://schemas.microsoft.com/office/drawing/2014/main" id="{88444413-4C39-4B3C-BCD0-0FACE8B19016}"/>
              </a:ext>
            </a:extLst>
          </p:cNvPr>
          <p:cNvPicPr>
            <a:picLocks noChangeAspect="1"/>
          </p:cNvPicPr>
          <p:nvPr/>
        </p:nvPicPr>
        <p:blipFill>
          <a:blip r:embed="rId2"/>
          <a:stretch>
            <a:fillRect/>
          </a:stretch>
        </p:blipFill>
        <p:spPr>
          <a:xfrm>
            <a:off x="582701" y="2643602"/>
            <a:ext cx="5132303" cy="3174007"/>
          </a:xfrm>
          <a:prstGeom prst="rect">
            <a:avLst/>
          </a:prstGeom>
        </p:spPr>
      </p:pic>
    </p:spTree>
    <p:extLst>
      <p:ext uri="{BB962C8B-B14F-4D97-AF65-F5344CB8AC3E}">
        <p14:creationId xmlns:p14="http://schemas.microsoft.com/office/powerpoint/2010/main" val="2642647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3DD1ED9-7847-4E1F-8455-6A5ECF646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31A3DFEF-67D3-4CCE-BFE8-397D542A4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1">
            <a:extLst>
              <a:ext uri="{FF2B5EF4-FFF2-40B4-BE49-F238E27FC236}">
                <a16:creationId xmlns:a16="http://schemas.microsoft.com/office/drawing/2014/main" id="{24E4445D-D137-4867-B463-009D641E9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CC80D46F-EE5E-4AF1-A8B9-B9948FF66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21" name="Rectangle 15">
            <a:extLst>
              <a:ext uri="{FF2B5EF4-FFF2-40B4-BE49-F238E27FC236}">
                <a16:creationId xmlns:a16="http://schemas.microsoft.com/office/drawing/2014/main" id="{DA182162-B517-4B41-B039-339F87FA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CAEF3E-6BB2-4BF8-B8A6-4F0A1641E1E3}"/>
              </a:ext>
            </a:extLst>
          </p:cNvPr>
          <p:cNvSpPr>
            <a:spLocks noGrp="1"/>
          </p:cNvSpPr>
          <p:nvPr>
            <p:ph type="title"/>
          </p:nvPr>
        </p:nvSpPr>
        <p:spPr>
          <a:xfrm>
            <a:off x="4287817" y="482447"/>
            <a:ext cx="7498617" cy="1343466"/>
          </a:xfrm>
        </p:spPr>
        <p:txBody>
          <a:bodyPr vert="horz" lIns="91440" tIns="45720" rIns="91440" bIns="45720" rtlCol="0" anchor="ctr">
            <a:noAutofit/>
          </a:bodyPr>
          <a:lstStyle/>
          <a:p>
            <a:pPr algn="ctr"/>
            <a:r>
              <a:rPr lang="en-US" sz="3200" b="1" cap="none" dirty="0">
                <a:solidFill>
                  <a:schemeClr val="tx1"/>
                </a:solidFill>
                <a:latin typeface="Arial" panose="020B0604020202020204" pitchFamily="34" charset="0"/>
                <a:cs typeface="Arial" panose="020B0604020202020204" pitchFamily="34" charset="0"/>
              </a:rPr>
              <a:t>Suspended certain HOME statutory requirements for HOME-ARP</a:t>
            </a:r>
          </a:p>
        </p:txBody>
      </p:sp>
      <p:sp>
        <p:nvSpPr>
          <p:cNvPr id="18" name="Rectangle 17">
            <a:extLst>
              <a:ext uri="{FF2B5EF4-FFF2-40B4-BE49-F238E27FC236}">
                <a16:creationId xmlns:a16="http://schemas.microsoft.com/office/drawing/2014/main" id="{49B5AD54-1E68-4239-A6AF-FE0F49BB8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59333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60CF560E-60F5-41FB-B157-F530C6B164B1}"/>
              </a:ext>
            </a:extLst>
          </p:cNvPr>
          <p:cNvSpPr/>
          <p:nvPr/>
        </p:nvSpPr>
        <p:spPr>
          <a:xfrm>
            <a:off x="415487" y="1808492"/>
            <a:ext cx="3589771" cy="2554545"/>
          </a:xfrm>
          <a:prstGeom prst="rect">
            <a:avLst/>
          </a:prstGeom>
        </p:spPr>
        <p:txBody>
          <a:bodyPr wrap="square">
            <a:spAutoFit/>
          </a:bodyPr>
          <a:lstStyle/>
          <a:p>
            <a:pPr algn="ctr"/>
            <a:r>
              <a:rPr lang="en-US" sz="4000" dirty="0">
                <a:solidFill>
                  <a:schemeClr val="bg1"/>
                </a:solidFill>
                <a:latin typeface="Arial Black" panose="020B0A04020102020204" pitchFamily="34" charset="0"/>
              </a:rPr>
              <a:t>2021 American Rescue Plan Act </a:t>
            </a:r>
          </a:p>
        </p:txBody>
      </p:sp>
      <p:sp>
        <p:nvSpPr>
          <p:cNvPr id="4" name="Rectangle 3">
            <a:extLst>
              <a:ext uri="{FF2B5EF4-FFF2-40B4-BE49-F238E27FC236}">
                <a16:creationId xmlns:a16="http://schemas.microsoft.com/office/drawing/2014/main" id="{D75ACE9C-D30C-4243-A63C-0130E5F7AEE9}"/>
              </a:ext>
            </a:extLst>
          </p:cNvPr>
          <p:cNvSpPr/>
          <p:nvPr/>
        </p:nvSpPr>
        <p:spPr>
          <a:xfrm>
            <a:off x="4420745" y="1825913"/>
            <a:ext cx="7498617" cy="4401205"/>
          </a:xfrm>
          <a:prstGeom prst="rect">
            <a:avLst/>
          </a:prstGeom>
        </p:spPr>
        <p:txBody>
          <a:bodyPr wrap="square">
            <a:spAutoFit/>
          </a:bodyPr>
          <a:lstStyle/>
          <a:p>
            <a:pPr marL="457200" indent="-457200">
              <a:buFont typeface="Wingdings" panose="05000000000000000000" pitchFamily="2" charset="2"/>
              <a:buChar char="q"/>
            </a:pPr>
            <a:r>
              <a:rPr lang="en-US" sz="2800" dirty="0">
                <a:latin typeface="Arial" panose="020B0604020202020204" pitchFamily="34" charset="0"/>
                <a:cs typeface="Arial" panose="020B0604020202020204" pitchFamily="34" charset="0"/>
              </a:rPr>
              <a:t>Match Requirement</a:t>
            </a:r>
          </a:p>
          <a:p>
            <a:endParaRPr lang="en-US"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US" sz="2800" dirty="0">
                <a:latin typeface="Arial" panose="020B0604020202020204" pitchFamily="34" charset="0"/>
                <a:cs typeface="Arial" panose="020B0604020202020204" pitchFamily="34" charset="0"/>
              </a:rPr>
              <a:t>Community Housing Development Organization (CHDO) Set-aside</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Requirement</a:t>
            </a:r>
          </a:p>
          <a:p>
            <a:endParaRPr lang="en-US"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US" sz="2800" dirty="0">
                <a:latin typeface="Arial" panose="020B0604020202020204" pitchFamily="34" charset="0"/>
                <a:cs typeface="Arial" panose="020B0604020202020204" pitchFamily="34" charset="0"/>
              </a:rPr>
              <a:t>Maximum per unit subsidy limit (aka, 221(3) limit)</a:t>
            </a:r>
          </a:p>
          <a:p>
            <a:endParaRPr lang="en-US" sz="2800" dirty="0">
              <a:latin typeface="Arial" panose="020B0604020202020204" pitchFamily="34" charset="0"/>
              <a:cs typeface="Arial" panose="020B0604020202020204" pitchFamily="34" charset="0"/>
            </a:endParaRPr>
          </a:p>
          <a:p>
            <a:pPr marL="457200" indent="-457200">
              <a:buFont typeface="Wingdings" panose="05000000000000000000" pitchFamily="2" charset="2"/>
              <a:buChar char="q"/>
            </a:pPr>
            <a:r>
              <a:rPr lang="en-US" sz="2800" dirty="0">
                <a:latin typeface="Arial" panose="020B0604020202020204" pitchFamily="34" charset="0"/>
                <a:cs typeface="Arial" panose="020B0604020202020204" pitchFamily="34" charset="0"/>
              </a:rPr>
              <a:t>24-month commitment deadline</a:t>
            </a:r>
          </a:p>
        </p:txBody>
      </p:sp>
      <p:pic>
        <p:nvPicPr>
          <p:cNvPr id="6" name="Picture 5">
            <a:extLst>
              <a:ext uri="{FF2B5EF4-FFF2-40B4-BE49-F238E27FC236}">
                <a16:creationId xmlns:a16="http://schemas.microsoft.com/office/drawing/2014/main" id="{C7B6CD49-9DD6-4CB4-AA33-FFA7EED8307A}"/>
              </a:ext>
            </a:extLst>
          </p:cNvPr>
          <p:cNvPicPr>
            <a:picLocks noChangeAspect="1"/>
          </p:cNvPicPr>
          <p:nvPr/>
        </p:nvPicPr>
        <p:blipFill rotWithShape="1">
          <a:blip r:embed="rId2">
            <a:clrChange>
              <a:clrFrom>
                <a:srgbClr val="F7F7F7"/>
              </a:clrFrom>
              <a:clrTo>
                <a:srgbClr val="F7F7F7">
                  <a:alpha val="0"/>
                </a:srgbClr>
              </a:clrTo>
            </a:clrChange>
          </a:blip>
          <a:srcRect t="5967" b="6958"/>
          <a:stretch/>
        </p:blipFill>
        <p:spPr>
          <a:xfrm>
            <a:off x="8874395" y="1730807"/>
            <a:ext cx="2257361" cy="1003062"/>
          </a:xfrm>
          <a:prstGeom prst="rect">
            <a:avLst/>
          </a:prstGeom>
        </p:spPr>
      </p:pic>
    </p:spTree>
    <p:extLst>
      <p:ext uri="{BB962C8B-B14F-4D97-AF65-F5344CB8AC3E}">
        <p14:creationId xmlns:p14="http://schemas.microsoft.com/office/powerpoint/2010/main" val="423581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20F5F-326A-47CE-8FA7-9401F0EB5161}"/>
              </a:ext>
            </a:extLst>
          </p:cNvPr>
          <p:cNvSpPr>
            <a:spLocks noGrp="1"/>
          </p:cNvSpPr>
          <p:nvPr>
            <p:ph type="title"/>
          </p:nvPr>
        </p:nvSpPr>
        <p:spPr/>
        <p:txBody>
          <a:bodyPr>
            <a:normAutofit/>
          </a:bodyPr>
          <a:lstStyle/>
          <a:p>
            <a:r>
              <a:rPr lang="en-US" sz="3600" dirty="0">
                <a:latin typeface="Arial Black" panose="020B0A04020102020204" pitchFamily="34" charset="0"/>
              </a:rPr>
              <a:t>Home-</a:t>
            </a:r>
            <a:r>
              <a:rPr lang="en-US" sz="3600" dirty="0" err="1">
                <a:latin typeface="Arial Black" panose="020B0A04020102020204" pitchFamily="34" charset="0"/>
              </a:rPr>
              <a:t>arp</a:t>
            </a:r>
            <a:endParaRPr lang="en-US" sz="3600" dirty="0"/>
          </a:p>
        </p:txBody>
      </p:sp>
      <p:pic>
        <p:nvPicPr>
          <p:cNvPr id="4" name="Picture 3">
            <a:extLst>
              <a:ext uri="{FF2B5EF4-FFF2-40B4-BE49-F238E27FC236}">
                <a16:creationId xmlns:a16="http://schemas.microsoft.com/office/drawing/2014/main" id="{0F1364B3-54AD-4E26-AD27-DDA58111104D}"/>
              </a:ext>
            </a:extLst>
          </p:cNvPr>
          <p:cNvPicPr>
            <a:picLocks noChangeAspect="1"/>
          </p:cNvPicPr>
          <p:nvPr/>
        </p:nvPicPr>
        <p:blipFill rotWithShape="1">
          <a:blip r:embed="rId2">
            <a:clrChange>
              <a:clrFrom>
                <a:srgbClr val="F7F7F7"/>
              </a:clrFrom>
              <a:clrTo>
                <a:srgbClr val="F7F7F7">
                  <a:alpha val="0"/>
                </a:srgbClr>
              </a:clrTo>
            </a:clrChange>
          </a:blip>
          <a:srcRect l="4423" t="5568" r="2862"/>
          <a:stretch/>
        </p:blipFill>
        <p:spPr>
          <a:xfrm>
            <a:off x="10282335" y="4973215"/>
            <a:ext cx="1511559" cy="1482291"/>
          </a:xfrm>
          <a:prstGeom prst="rect">
            <a:avLst/>
          </a:prstGeom>
          <a:ln>
            <a:noFill/>
          </a:ln>
        </p:spPr>
      </p:pic>
      <p:sp>
        <p:nvSpPr>
          <p:cNvPr id="3" name="Content Placeholder 2">
            <a:extLst>
              <a:ext uri="{FF2B5EF4-FFF2-40B4-BE49-F238E27FC236}">
                <a16:creationId xmlns:a16="http://schemas.microsoft.com/office/drawing/2014/main" id="{884208C6-EA0F-4834-86E7-793E817C80E9}"/>
              </a:ext>
            </a:extLst>
          </p:cNvPr>
          <p:cNvSpPr>
            <a:spLocks noGrp="1"/>
          </p:cNvSpPr>
          <p:nvPr>
            <p:ph idx="1"/>
          </p:nvPr>
        </p:nvSpPr>
        <p:spPr>
          <a:xfrm>
            <a:off x="681135" y="2096521"/>
            <a:ext cx="10245013" cy="3678303"/>
          </a:xfrm>
        </p:spPr>
        <p:txBody>
          <a:bodyPr>
            <a:normAutofit lnSpcReduction="10000"/>
          </a:bodyPr>
          <a:lstStyle/>
          <a:p>
            <a:pPr marL="0" indent="0" algn="ctr">
              <a:buNone/>
            </a:pPr>
            <a:r>
              <a:rPr lang="en-US" sz="3600" dirty="0">
                <a:latin typeface="Arial" panose="020B0604020202020204" pitchFamily="34" charset="0"/>
                <a:cs typeface="Arial" panose="020B0604020202020204" pitchFamily="34" charset="0"/>
              </a:rPr>
              <a:t>70% of all HOME-ARP units must serve households based </a:t>
            </a:r>
            <a:r>
              <a:rPr lang="en-US" sz="3600" b="1" u="sng" dirty="0">
                <a:solidFill>
                  <a:srgbClr val="FF0000"/>
                </a:solidFill>
                <a:latin typeface="Arial" panose="020B0604020202020204" pitchFamily="34" charset="0"/>
                <a:cs typeface="Arial" panose="020B0604020202020204" pitchFamily="34" charset="0"/>
              </a:rPr>
              <a:t>only</a:t>
            </a:r>
            <a:r>
              <a:rPr lang="en-US" sz="3600" u="sng" dirty="0">
                <a:solidFill>
                  <a:srgbClr val="FF0000"/>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upon their status as </a:t>
            </a:r>
            <a:r>
              <a:rPr lang="en-US" sz="3600" dirty="0">
                <a:solidFill>
                  <a:schemeClr val="accent2"/>
                </a:solidFill>
                <a:latin typeface="Arial" panose="020B0604020202020204" pitchFamily="34" charset="0"/>
                <a:cs typeface="Arial" panose="020B0604020202020204" pitchFamily="34" charset="0"/>
              </a:rPr>
              <a:t>qualifying households</a:t>
            </a:r>
            <a:r>
              <a:rPr lang="en-US" sz="3600" i="1" dirty="0">
                <a:solidFill>
                  <a:schemeClr val="accent2"/>
                </a:solidFill>
                <a:latin typeface="Arial" panose="020B0604020202020204" pitchFamily="34" charset="0"/>
                <a:cs typeface="Arial" panose="020B0604020202020204" pitchFamily="34" charset="0"/>
              </a:rPr>
              <a:t>.</a:t>
            </a:r>
          </a:p>
          <a:p>
            <a:pPr marL="0" indent="0" algn="ctr">
              <a:buNone/>
            </a:pPr>
            <a:endParaRPr lang="en-US" sz="1100" dirty="0">
              <a:latin typeface="Arial" panose="020B0604020202020204" pitchFamily="34" charset="0"/>
              <a:cs typeface="Arial" panose="020B0604020202020204" pitchFamily="34" charset="0"/>
            </a:endParaRPr>
          </a:p>
          <a:p>
            <a:pPr marL="0" indent="0" algn="ctr">
              <a:buNone/>
            </a:pPr>
            <a:r>
              <a:rPr lang="en-US" sz="3600" dirty="0">
                <a:latin typeface="Arial" panose="020B0604020202020204" pitchFamily="34" charset="0"/>
                <a:cs typeface="Arial" panose="020B0604020202020204" pitchFamily="34" charset="0"/>
              </a:rPr>
              <a:t>Up to 30% of HOME-ARP assisted units may be restricted to households that are low-income households at 50% AMI.</a:t>
            </a:r>
          </a:p>
        </p:txBody>
      </p:sp>
    </p:spTree>
    <p:extLst>
      <p:ext uri="{BB962C8B-B14F-4D97-AF65-F5344CB8AC3E}">
        <p14:creationId xmlns:p14="http://schemas.microsoft.com/office/powerpoint/2010/main" val="113100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10B9E-C773-4D72-8A5F-A0F4E82959FE}"/>
              </a:ext>
            </a:extLst>
          </p:cNvPr>
          <p:cNvSpPr>
            <a:spLocks noGrp="1"/>
          </p:cNvSpPr>
          <p:nvPr>
            <p:ph type="title"/>
          </p:nvPr>
        </p:nvSpPr>
        <p:spPr/>
        <p:txBody>
          <a:bodyPr>
            <a:noAutofit/>
          </a:bodyPr>
          <a:lstStyle/>
          <a:p>
            <a:r>
              <a:rPr lang="en-US" sz="3600" dirty="0">
                <a:latin typeface="Arial Black" panose="020B0A04020102020204" pitchFamily="34" charset="0"/>
              </a:rPr>
              <a:t>Home-</a:t>
            </a:r>
            <a:r>
              <a:rPr lang="en-US" sz="3600" dirty="0" err="1">
                <a:latin typeface="Arial Black" panose="020B0A04020102020204" pitchFamily="34" charset="0"/>
              </a:rPr>
              <a:t>arp</a:t>
            </a:r>
            <a:r>
              <a:rPr lang="en-US" sz="3600" dirty="0">
                <a:latin typeface="Arial Black" panose="020B0A04020102020204" pitchFamily="34" charset="0"/>
              </a:rPr>
              <a:t> Qualifying Populations</a:t>
            </a:r>
            <a:endParaRPr lang="en-US" sz="3600" dirty="0"/>
          </a:p>
        </p:txBody>
      </p:sp>
      <p:sp>
        <p:nvSpPr>
          <p:cNvPr id="4" name="Rectangle 3">
            <a:extLst>
              <a:ext uri="{FF2B5EF4-FFF2-40B4-BE49-F238E27FC236}">
                <a16:creationId xmlns:a16="http://schemas.microsoft.com/office/drawing/2014/main" id="{0CE4E15B-D3A9-4DF7-9116-E0FE41F28B0E}"/>
              </a:ext>
            </a:extLst>
          </p:cNvPr>
          <p:cNvSpPr/>
          <p:nvPr/>
        </p:nvSpPr>
        <p:spPr>
          <a:xfrm>
            <a:off x="436097" y="1856935"/>
            <a:ext cx="11755903" cy="4847481"/>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Primarily benefit individuals and families that meet the requirements for </a:t>
            </a:r>
            <a:r>
              <a:rPr lang="en-US" sz="2400" u="sng" dirty="0">
                <a:solidFill>
                  <a:srgbClr val="00B050"/>
                </a:solidFill>
                <a:latin typeface="Arial" panose="020B0604020202020204" pitchFamily="34" charset="0"/>
                <a:cs typeface="Arial" panose="020B0604020202020204" pitchFamily="34" charset="0"/>
              </a:rPr>
              <a:t>one or more </a:t>
            </a:r>
            <a:r>
              <a:rPr lang="en-US" sz="2400" dirty="0">
                <a:latin typeface="Arial" panose="020B0604020202020204" pitchFamily="34" charset="0"/>
                <a:cs typeface="Arial" panose="020B0604020202020204" pitchFamily="34" charset="0"/>
              </a:rPr>
              <a:t>“qualifying populations”.</a:t>
            </a:r>
          </a:p>
          <a:p>
            <a:endParaRPr lang="en-US" sz="1100" dirty="0">
              <a:latin typeface="Arial" panose="020B0604020202020204" pitchFamily="34" charset="0"/>
              <a:cs typeface="Arial" panose="020B0604020202020204" pitchFamily="34" charset="0"/>
            </a:endParaRPr>
          </a:p>
          <a:p>
            <a:pPr marL="971550" lvl="1" indent="-514350">
              <a:buAutoNum type="arabicParenR"/>
            </a:pPr>
            <a:r>
              <a:rPr lang="en-US" sz="2300" dirty="0">
                <a:latin typeface="Arial" panose="020B0604020202020204" pitchFamily="34" charset="0"/>
                <a:cs typeface="Arial" panose="020B0604020202020204" pitchFamily="34" charset="0"/>
              </a:rPr>
              <a:t>Homeless (McKinney Act definition at 24 CFR 91.5) </a:t>
            </a:r>
          </a:p>
          <a:p>
            <a:pPr marL="971550" lvl="1" indent="-514350">
              <a:buAutoNum type="arabicParenR"/>
            </a:pPr>
            <a:r>
              <a:rPr lang="en-US" sz="2300" dirty="0">
                <a:latin typeface="Arial" panose="020B0604020202020204" pitchFamily="34" charset="0"/>
                <a:cs typeface="Arial" panose="020B0604020202020204" pitchFamily="34" charset="0"/>
              </a:rPr>
              <a:t>At-risk of homelessness (McKinney Act definition at 24 CFR 91.5)</a:t>
            </a:r>
          </a:p>
          <a:p>
            <a:pPr marL="971550" lvl="1" indent="-514350">
              <a:buAutoNum type="arabicParenR"/>
            </a:pPr>
            <a:r>
              <a:rPr lang="en-US" sz="2300" dirty="0">
                <a:latin typeface="Arial" panose="020B0604020202020204" pitchFamily="34" charset="0"/>
                <a:cs typeface="Arial" panose="020B0604020202020204" pitchFamily="34" charset="0"/>
              </a:rPr>
              <a:t>Fleeing/Attempting to Flee Domestic Violence, Dating Violence, Sexual Assault, Stalking, or Human Trafficking </a:t>
            </a:r>
          </a:p>
          <a:p>
            <a:pPr lvl="2"/>
            <a:r>
              <a:rPr lang="en-US" sz="2300" dirty="0">
                <a:latin typeface="Arial" panose="020B0604020202020204" pitchFamily="34" charset="0"/>
                <a:cs typeface="Arial" panose="020B0604020202020204" pitchFamily="34" charset="0"/>
              </a:rPr>
              <a:t>   • Definitions from VAWA regulation at 24 CFR 5.2003, except</a:t>
            </a:r>
          </a:p>
          <a:p>
            <a:pPr lvl="2"/>
            <a:r>
              <a:rPr lang="en-US" sz="2300" dirty="0">
                <a:latin typeface="Arial" panose="020B0604020202020204" pitchFamily="34" charset="0"/>
                <a:cs typeface="Arial" panose="020B0604020202020204" pitchFamily="34" charset="0"/>
              </a:rPr>
              <a:t>   • Human trafficking definition from Trafficking Victims Protection Act of 2000 </a:t>
            </a:r>
          </a:p>
          <a:p>
            <a:pPr lvl="2" indent="-457200">
              <a:buAutoNum type="arabicParenR" startAt="4"/>
            </a:pPr>
            <a:r>
              <a:rPr lang="en-US" sz="2300" dirty="0">
                <a:latin typeface="Arial" panose="020B0604020202020204" pitchFamily="34" charset="0"/>
                <a:cs typeface="Arial" panose="020B0604020202020204" pitchFamily="34" charset="0"/>
              </a:rPr>
              <a:t>Other Populations where assistance would:</a:t>
            </a:r>
          </a:p>
          <a:p>
            <a:pPr marL="457200" lvl="2"/>
            <a:r>
              <a:rPr lang="en-US" sz="2300" dirty="0">
                <a:latin typeface="Arial" panose="020B0604020202020204" pitchFamily="34" charset="0"/>
                <a:cs typeface="Arial" panose="020B0604020202020204" pitchFamily="34" charset="0"/>
              </a:rPr>
              <a:t>	   • Prevent the family’s homelessness; or </a:t>
            </a:r>
          </a:p>
          <a:p>
            <a:pPr marL="457200" lvl="2"/>
            <a:r>
              <a:rPr lang="en-US" sz="2300" dirty="0">
                <a:latin typeface="Arial" panose="020B0604020202020204" pitchFamily="34" charset="0"/>
                <a:cs typeface="Arial" panose="020B0604020202020204" pitchFamily="34" charset="0"/>
              </a:rPr>
              <a:t>	   • Serve those with the Greatest Risk of Housing Instability </a:t>
            </a:r>
          </a:p>
          <a:p>
            <a:pPr marL="457200" lvl="2"/>
            <a:endParaRPr lang="en-US" sz="1100" dirty="0">
              <a:latin typeface="Arial" panose="020B0604020202020204" pitchFamily="34" charset="0"/>
              <a:cs typeface="Arial" panose="020B0604020202020204" pitchFamily="34" charset="0"/>
            </a:endParaRPr>
          </a:p>
          <a:p>
            <a:pPr marL="0" lvl="2" algn="ctr"/>
            <a:r>
              <a:rPr lang="en-US" sz="2300" i="1" dirty="0">
                <a:solidFill>
                  <a:srgbClr val="FF0000"/>
                </a:solidFill>
                <a:latin typeface="Arial" panose="020B0604020202020204" pitchFamily="34" charset="0"/>
                <a:cs typeface="Arial" panose="020B0604020202020204" pitchFamily="34" charset="0"/>
              </a:rPr>
              <a:t>*Veterans and families including veteran member that meet one of preceding criteria</a:t>
            </a:r>
          </a:p>
        </p:txBody>
      </p:sp>
    </p:spTree>
    <p:extLst>
      <p:ext uri="{BB962C8B-B14F-4D97-AF65-F5344CB8AC3E}">
        <p14:creationId xmlns:p14="http://schemas.microsoft.com/office/powerpoint/2010/main" val="4019908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EBDC3-9832-4B77-8D1A-44ED01F19EAF}"/>
              </a:ext>
            </a:extLst>
          </p:cNvPr>
          <p:cNvSpPr>
            <a:spLocks noGrp="1"/>
          </p:cNvSpPr>
          <p:nvPr>
            <p:ph type="title"/>
          </p:nvPr>
        </p:nvSpPr>
        <p:spPr/>
        <p:txBody>
          <a:bodyPr>
            <a:normAutofit/>
          </a:bodyPr>
          <a:lstStyle/>
          <a:p>
            <a:r>
              <a:rPr lang="en-US" sz="3600" b="1" dirty="0">
                <a:latin typeface="Arial Black" panose="020B0A04020102020204" pitchFamily="34" charset="0"/>
                <a:cs typeface="Arial" panose="020B0604020202020204" pitchFamily="34" charset="0"/>
              </a:rPr>
              <a:t>Other Populations Definitions</a:t>
            </a:r>
          </a:p>
        </p:txBody>
      </p:sp>
      <p:sp>
        <p:nvSpPr>
          <p:cNvPr id="4" name="Rectangle 3">
            <a:extLst>
              <a:ext uri="{FF2B5EF4-FFF2-40B4-BE49-F238E27FC236}">
                <a16:creationId xmlns:a16="http://schemas.microsoft.com/office/drawing/2014/main" id="{9C2E98EE-3AA2-49ED-A620-482A974F2FC7}"/>
              </a:ext>
            </a:extLst>
          </p:cNvPr>
          <p:cNvSpPr/>
          <p:nvPr/>
        </p:nvSpPr>
        <p:spPr>
          <a:xfrm>
            <a:off x="412652" y="1828428"/>
            <a:ext cx="11366695" cy="4616648"/>
          </a:xfrm>
          <a:prstGeom prst="rect">
            <a:avLst/>
          </a:prstGeom>
        </p:spPr>
        <p:txBody>
          <a:bodyPr wrap="square">
            <a:spAutoFit/>
          </a:bodyPr>
          <a:lstStyle/>
          <a:p>
            <a:r>
              <a:rPr lang="en-US" sz="2800" b="1" dirty="0">
                <a:latin typeface="Arial" panose="020B0604020202020204" pitchFamily="34" charset="0"/>
                <a:cs typeface="Arial" panose="020B0604020202020204" pitchFamily="34" charset="0"/>
              </a:rPr>
              <a:t>Other Families Requiring Services or Housing Assistance to Prevent Homelessness: </a:t>
            </a:r>
            <a:r>
              <a:rPr lang="en-US" sz="2800" dirty="0">
                <a:latin typeface="Arial" panose="020B0604020202020204" pitchFamily="34" charset="0"/>
                <a:cs typeface="Arial" panose="020B0604020202020204" pitchFamily="34" charset="0"/>
              </a:rPr>
              <a:t>Households (i.e., individuals and families) </a:t>
            </a:r>
            <a:endParaRPr lang="en-US"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q"/>
            </a:pPr>
            <a:r>
              <a:rPr lang="en-US" sz="2800" dirty="0">
                <a:latin typeface="Arial" panose="020B0604020202020204" pitchFamily="34" charset="0"/>
                <a:cs typeface="Arial" panose="020B0604020202020204" pitchFamily="34" charset="0"/>
              </a:rPr>
              <a:t>who have previously been qualified as “homeless”</a:t>
            </a:r>
          </a:p>
          <a:p>
            <a:pPr lvl="1"/>
            <a:endParaRPr lang="en-US" sz="1000"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q"/>
            </a:pPr>
            <a:r>
              <a:rPr lang="en-US" sz="2800" dirty="0">
                <a:latin typeface="Arial" panose="020B0604020202020204" pitchFamily="34" charset="0"/>
                <a:cs typeface="Arial" panose="020B0604020202020204" pitchFamily="34" charset="0"/>
              </a:rPr>
              <a:t>are currently housed due to temporary or emergency assistance, including financial assistance, services, temporary rental assistance or some type of other assistance to allow the household to be housed, and </a:t>
            </a:r>
          </a:p>
          <a:p>
            <a:pPr lvl="1"/>
            <a:endParaRPr lang="en-US" sz="1000" dirty="0">
              <a:latin typeface="Arial" panose="020B0604020202020204" pitchFamily="34" charset="0"/>
              <a:cs typeface="Arial" panose="020B0604020202020204" pitchFamily="34" charset="0"/>
            </a:endParaRPr>
          </a:p>
          <a:p>
            <a:pPr marL="914400" lvl="1" indent="-457200">
              <a:buFont typeface="Wingdings" panose="05000000000000000000" pitchFamily="2" charset="2"/>
              <a:buChar char="q"/>
            </a:pPr>
            <a:r>
              <a:rPr lang="en-US" sz="2800" dirty="0">
                <a:latin typeface="Arial" panose="020B0604020202020204" pitchFamily="34" charset="0"/>
                <a:cs typeface="Arial" panose="020B0604020202020204" pitchFamily="34" charset="0"/>
              </a:rPr>
              <a:t>who need additional housing assistance or supportive services to avoid a return to homelessness</a:t>
            </a:r>
          </a:p>
        </p:txBody>
      </p:sp>
    </p:spTree>
    <p:extLst>
      <p:ext uri="{BB962C8B-B14F-4D97-AF65-F5344CB8AC3E}">
        <p14:creationId xmlns:p14="http://schemas.microsoft.com/office/powerpoint/2010/main" val="355852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0" name="Rectangle 9">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458931-3FCD-4ED5-B321-F9F7EAFFE121}"/>
              </a:ext>
            </a:extLst>
          </p:cNvPr>
          <p:cNvSpPr>
            <a:spLocks noGrp="1"/>
          </p:cNvSpPr>
          <p:nvPr>
            <p:ph type="title"/>
          </p:nvPr>
        </p:nvSpPr>
        <p:spPr>
          <a:xfrm>
            <a:off x="643468" y="1033389"/>
            <a:ext cx="4826256" cy="4825409"/>
          </a:xfrm>
        </p:spPr>
        <p:txBody>
          <a:bodyPr anchor="ctr">
            <a:normAutofit/>
          </a:bodyPr>
          <a:lstStyle/>
          <a:p>
            <a:pPr algn="ctr"/>
            <a:r>
              <a:rPr lang="en-US" sz="3600" b="1" dirty="0">
                <a:solidFill>
                  <a:srgbClr val="FFFFFF"/>
                </a:solidFill>
                <a:latin typeface="Arial Black" panose="020B0A04020102020204" pitchFamily="34" charset="0"/>
                <a:cs typeface="Arial" panose="020B0604020202020204" pitchFamily="34" charset="0"/>
              </a:rPr>
              <a:t>Other Populations Definitions</a:t>
            </a:r>
            <a:endParaRPr lang="en-US" sz="3600" dirty="0">
              <a:solidFill>
                <a:srgbClr val="FFFFFF"/>
              </a:solidFill>
              <a:latin typeface="Arial Black" panose="020B0A04020102020204" pitchFamily="34" charset="0"/>
            </a:endParaRPr>
          </a:p>
        </p:txBody>
      </p:sp>
      <p:sp>
        <p:nvSpPr>
          <p:cNvPr id="12" name="Rectangle 11">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DB5604C-353A-4F02-8EE9-41CAF2930A24}"/>
              </a:ext>
            </a:extLst>
          </p:cNvPr>
          <p:cNvSpPr>
            <a:spLocks noGrp="1"/>
          </p:cNvSpPr>
          <p:nvPr>
            <p:ph idx="1"/>
          </p:nvPr>
        </p:nvSpPr>
        <p:spPr>
          <a:xfrm>
            <a:off x="6096000" y="2140242"/>
            <a:ext cx="6096000" cy="4717758"/>
          </a:xfrm>
          <a:ln w="57150">
            <a:noFill/>
          </a:ln>
        </p:spPr>
        <p:txBody>
          <a:bodyPr anchor="ctr">
            <a:normAutofit/>
          </a:bodyPr>
          <a:lstStyle/>
          <a:p>
            <a:pPr marL="0" indent="0" algn="just">
              <a:buNone/>
            </a:pPr>
            <a:r>
              <a:rPr lang="en-US" sz="2600" dirty="0">
                <a:solidFill>
                  <a:schemeClr val="tx1"/>
                </a:solidFill>
                <a:latin typeface="Arial" panose="020B0604020202020204" pitchFamily="34" charset="0"/>
                <a:cs typeface="Arial" panose="020B0604020202020204" pitchFamily="34" charset="0"/>
              </a:rPr>
              <a:t>1) Annual income </a:t>
            </a:r>
            <a:r>
              <a:rPr lang="en-US" sz="2600" b="1" dirty="0">
                <a:solidFill>
                  <a:schemeClr val="accent2"/>
                </a:solidFill>
                <a:latin typeface="Arial" panose="020B0604020202020204" pitchFamily="34" charset="0"/>
                <a:cs typeface="Arial" panose="020B0604020202020204" pitchFamily="34" charset="0"/>
              </a:rPr>
              <a:t>≤ 30% </a:t>
            </a:r>
            <a:r>
              <a:rPr lang="en-US" sz="2600" dirty="0">
                <a:solidFill>
                  <a:schemeClr val="tx1"/>
                </a:solidFill>
                <a:latin typeface="Arial" panose="020B0604020202020204" pitchFamily="34" charset="0"/>
                <a:cs typeface="Arial" panose="020B0604020202020204" pitchFamily="34" charset="0"/>
              </a:rPr>
              <a:t>of area median income and is experiencing severe cost burden (i.e., is paying more than 50% of monthly household income toward housing costs); </a:t>
            </a:r>
          </a:p>
          <a:p>
            <a:pPr marL="0" indent="0" algn="ctr">
              <a:buNone/>
            </a:pPr>
            <a:r>
              <a:rPr lang="en-US" sz="2800" dirty="0">
                <a:solidFill>
                  <a:schemeClr val="tx1"/>
                </a:solidFill>
                <a:latin typeface="Arial" panose="020B0604020202020204" pitchFamily="34" charset="0"/>
                <a:cs typeface="Arial" panose="020B0604020202020204" pitchFamily="34" charset="0"/>
              </a:rPr>
              <a:t>OR </a:t>
            </a:r>
          </a:p>
          <a:p>
            <a:pPr marL="0" indent="0" algn="just">
              <a:buNone/>
            </a:pPr>
            <a:r>
              <a:rPr lang="en-US" sz="2600" dirty="0">
                <a:solidFill>
                  <a:schemeClr val="tx1"/>
                </a:solidFill>
                <a:latin typeface="Arial" panose="020B0604020202020204" pitchFamily="34" charset="0"/>
                <a:cs typeface="Arial" panose="020B0604020202020204" pitchFamily="34" charset="0"/>
              </a:rPr>
              <a:t>2) Annual income </a:t>
            </a:r>
            <a:r>
              <a:rPr lang="en-US" sz="2600" b="1" dirty="0">
                <a:solidFill>
                  <a:schemeClr val="accent2"/>
                </a:solidFill>
                <a:latin typeface="Arial" panose="020B0604020202020204" pitchFamily="34" charset="0"/>
                <a:cs typeface="Arial" panose="020B0604020202020204" pitchFamily="34" charset="0"/>
              </a:rPr>
              <a:t>≤ 50% </a:t>
            </a:r>
            <a:r>
              <a:rPr lang="en-US" sz="2600" dirty="0">
                <a:solidFill>
                  <a:schemeClr val="tx1"/>
                </a:solidFill>
                <a:latin typeface="Arial" panose="020B0604020202020204" pitchFamily="34" charset="0"/>
                <a:cs typeface="Arial" panose="020B0604020202020204" pitchFamily="34" charset="0"/>
              </a:rPr>
              <a:t>of AMI and meets one of the conditions in paragraph (iii) of “At risk of homelessness” definition at §91.5</a:t>
            </a:r>
          </a:p>
        </p:txBody>
      </p:sp>
      <p:sp>
        <p:nvSpPr>
          <p:cNvPr id="4" name="Rectangle 3">
            <a:extLst>
              <a:ext uri="{FF2B5EF4-FFF2-40B4-BE49-F238E27FC236}">
                <a16:creationId xmlns:a16="http://schemas.microsoft.com/office/drawing/2014/main" id="{FFA52B33-21CA-46F7-AB42-98C0B567329C}"/>
              </a:ext>
            </a:extLst>
          </p:cNvPr>
          <p:cNvSpPr/>
          <p:nvPr/>
        </p:nvSpPr>
        <p:spPr>
          <a:xfrm>
            <a:off x="5964702" y="571552"/>
            <a:ext cx="6227298" cy="1569660"/>
          </a:xfrm>
          <a:prstGeom prst="rect">
            <a:avLst/>
          </a:prstGeom>
        </p:spPr>
        <p:txBody>
          <a:bodyPr wrap="square">
            <a:spAutoFit/>
          </a:bodyPr>
          <a:lstStyle/>
          <a:p>
            <a:pPr algn="ctr"/>
            <a:r>
              <a:rPr lang="en-US" sz="3200" b="1" dirty="0">
                <a:latin typeface="Arial" panose="020B0604020202020204" pitchFamily="34" charset="0"/>
                <a:cs typeface="Arial" panose="020B0604020202020204" pitchFamily="34" charset="0"/>
              </a:rPr>
              <a:t>At Greatest Risk of Housing Instability means a household that has:</a:t>
            </a:r>
          </a:p>
        </p:txBody>
      </p:sp>
    </p:spTree>
    <p:extLst>
      <p:ext uri="{BB962C8B-B14F-4D97-AF65-F5344CB8AC3E}">
        <p14:creationId xmlns:p14="http://schemas.microsoft.com/office/powerpoint/2010/main" val="2415640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E3DD1ED9-7847-4E1F-8455-6A5ECF646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47">
            <a:extLst>
              <a:ext uri="{FF2B5EF4-FFF2-40B4-BE49-F238E27FC236}">
                <a16:creationId xmlns:a16="http://schemas.microsoft.com/office/drawing/2014/main" id="{31A3DFEF-67D3-4CCE-BFE8-397D542A4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49">
            <a:extLst>
              <a:ext uri="{FF2B5EF4-FFF2-40B4-BE49-F238E27FC236}">
                <a16:creationId xmlns:a16="http://schemas.microsoft.com/office/drawing/2014/main" id="{24E4445D-D137-4867-B463-009D641E9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52" name="Rectangle 51">
            <a:extLst>
              <a:ext uri="{FF2B5EF4-FFF2-40B4-BE49-F238E27FC236}">
                <a16:creationId xmlns:a16="http://schemas.microsoft.com/office/drawing/2014/main" id="{CC80D46F-EE5E-4AF1-A8B9-B9948FF66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54" name="Rectangle 53">
            <a:extLst>
              <a:ext uri="{FF2B5EF4-FFF2-40B4-BE49-F238E27FC236}">
                <a16:creationId xmlns:a16="http://schemas.microsoft.com/office/drawing/2014/main" id="{34BFB7C5-23B6-4047-BF5E-F9EEBB437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FBC3CD9F-A361-4496-A6E0-24338B2A69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58" name="Rectangle 57">
            <a:extLst>
              <a:ext uri="{FF2B5EF4-FFF2-40B4-BE49-F238E27FC236}">
                <a16:creationId xmlns:a16="http://schemas.microsoft.com/office/drawing/2014/main" id="{D37DA931-62D6-4B32-9103-84C0960AE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20" y="457200"/>
            <a:ext cx="6248454" cy="58597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BACFE28-979A-4B9D-BD8D-004DBCB13100}"/>
              </a:ext>
            </a:extLst>
          </p:cNvPr>
          <p:cNvSpPr>
            <a:spLocks noGrp="1"/>
          </p:cNvSpPr>
          <p:nvPr>
            <p:ph type="title"/>
          </p:nvPr>
        </p:nvSpPr>
        <p:spPr>
          <a:xfrm>
            <a:off x="2156346" y="849745"/>
            <a:ext cx="5526993" cy="4745836"/>
          </a:xfrm>
        </p:spPr>
        <p:txBody>
          <a:bodyPr vert="horz" lIns="91440" tIns="45720" rIns="91440" bIns="45720" rtlCol="0" anchor="ctr">
            <a:normAutofit/>
          </a:bodyPr>
          <a:lstStyle/>
          <a:p>
            <a:pPr algn="ctr"/>
            <a:r>
              <a:rPr lang="en-US" sz="6000" dirty="0">
                <a:solidFill>
                  <a:srgbClr val="FFFFFF"/>
                </a:solidFill>
                <a:latin typeface="Arial Black" panose="020B0A04020102020204" pitchFamily="34" charset="0"/>
              </a:rPr>
              <a:t>Home-</a:t>
            </a:r>
            <a:r>
              <a:rPr lang="en-US" sz="6000" dirty="0" err="1">
                <a:solidFill>
                  <a:srgbClr val="FFFFFF"/>
                </a:solidFill>
                <a:latin typeface="Arial Black" panose="020B0A04020102020204" pitchFamily="34" charset="0"/>
              </a:rPr>
              <a:t>arp</a:t>
            </a:r>
            <a:r>
              <a:rPr lang="en-US" sz="6000" dirty="0">
                <a:solidFill>
                  <a:srgbClr val="FFFFFF"/>
                </a:solidFill>
                <a:latin typeface="Arial Black" panose="020B0A04020102020204" pitchFamily="34" charset="0"/>
              </a:rPr>
              <a:t> </a:t>
            </a:r>
            <a:br>
              <a:rPr lang="en-US" sz="6000" dirty="0">
                <a:solidFill>
                  <a:srgbClr val="FFFFFF"/>
                </a:solidFill>
                <a:latin typeface="Arial Black" panose="020B0A04020102020204" pitchFamily="34" charset="0"/>
              </a:rPr>
            </a:br>
            <a:r>
              <a:rPr lang="en-US" sz="6000" dirty="0">
                <a:solidFill>
                  <a:srgbClr val="FFFFFF"/>
                </a:solidFill>
                <a:latin typeface="Arial Black" panose="020B0A04020102020204" pitchFamily="34" charset="0"/>
              </a:rPr>
              <a:t>eligible activities</a:t>
            </a:r>
          </a:p>
        </p:txBody>
      </p:sp>
      <p:sp>
        <p:nvSpPr>
          <p:cNvPr id="60" name="Rectangle 59">
            <a:extLst>
              <a:ext uri="{FF2B5EF4-FFF2-40B4-BE49-F238E27FC236}">
                <a16:creationId xmlns:a16="http://schemas.microsoft.com/office/drawing/2014/main" id="{4695E140-9B6E-43E9-B17E-CDFE3FCA8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2" y="453642"/>
            <a:ext cx="3615595" cy="5863293"/>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6635689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otalTime>706</TotalTime>
  <Words>2237</Words>
  <Application>Microsoft Office PowerPoint</Application>
  <PresentationFormat>Widescreen</PresentationFormat>
  <Paragraphs>246</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Black</vt:lpstr>
      <vt:lpstr>Gill Sans MT</vt:lpstr>
      <vt:lpstr>Wingdings</vt:lpstr>
      <vt:lpstr>Wingdings 2</vt:lpstr>
      <vt:lpstr>Dividend</vt:lpstr>
      <vt:lpstr>HOME-American Rescue Plan Program (Home-arp)</vt:lpstr>
      <vt:lpstr>AGENDA</vt:lpstr>
      <vt:lpstr>Funds were appropriated under Title II of Cranston-Gonzalez National Affordable Housing Act of 1990 (NAHA) – HOME Program Statute  $5 billion for homelessness assistance and assistance to other vulnerable populations to:</vt:lpstr>
      <vt:lpstr>Suspended certain HOME statutory requirements for HOME-ARP</vt:lpstr>
      <vt:lpstr>Home-arp</vt:lpstr>
      <vt:lpstr>Home-arp Qualifying Populations</vt:lpstr>
      <vt:lpstr>Other Populations Definitions</vt:lpstr>
      <vt:lpstr>Other Populations Definitions</vt:lpstr>
      <vt:lpstr>Home-arp  eligible activities</vt:lpstr>
      <vt:lpstr>HOME-ARP TBRA can assist qualifying populations to pay the rent, security deposits, utility payments, and utility deposits.  May provide up to 100% of rent and utility costs.</vt:lpstr>
      <vt:lpstr>Eligible costs include: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Project Records</vt:lpstr>
      <vt:lpstr>Project Records</vt:lpstr>
      <vt:lpstr>Project Records</vt:lpstr>
      <vt:lpstr>Project Records</vt:lpstr>
      <vt:lpstr>Record retention </vt:lpstr>
      <vt:lpstr>HOME-ARP Income Limits</vt:lpstr>
      <vt:lpstr>HOME-ARP rent Limits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HOME-American Rescue Plan Program (Home-arp) subrecipient training</dc:title>
  <dc:creator>Roberts, Kimberly</dc:creator>
  <cp:lastModifiedBy>Alisa James</cp:lastModifiedBy>
  <cp:revision>11</cp:revision>
  <cp:lastPrinted>2022-12-09T13:09:42Z</cp:lastPrinted>
  <dcterms:created xsi:type="dcterms:W3CDTF">2022-01-26T17:30:41Z</dcterms:created>
  <dcterms:modified xsi:type="dcterms:W3CDTF">2022-12-09T21:04:47Z</dcterms:modified>
</cp:coreProperties>
</file>