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6" r:id="rId1"/>
  </p:sldMasterIdLst>
  <p:sldIdLst>
    <p:sldId id="257" r:id="rId2"/>
    <p:sldId id="258" r:id="rId3"/>
    <p:sldId id="276" r:id="rId4"/>
    <p:sldId id="277" r:id="rId5"/>
    <p:sldId id="259" r:id="rId6"/>
    <p:sldId id="267" r:id="rId7"/>
    <p:sldId id="268" r:id="rId8"/>
    <p:sldId id="275" r:id="rId9"/>
    <p:sldId id="261" r:id="rId10"/>
    <p:sldId id="263" r:id="rId11"/>
    <p:sldId id="266" r:id="rId12"/>
    <p:sldId id="269" r:id="rId13"/>
    <p:sldId id="270" r:id="rId14"/>
    <p:sldId id="273" r:id="rId15"/>
    <p:sldId id="274" r:id="rId16"/>
    <p:sldId id="264" r:id="rId17"/>
    <p:sldId id="271" r:id="rId18"/>
    <p:sldId id="278" r:id="rId19"/>
    <p:sldId id="265" r:id="rId20"/>
    <p:sldId id="279"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05" d="100"/>
          <a:sy n="105" d="100"/>
        </p:scale>
        <p:origin x="5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2/7/2020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2/7/2020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2/7/2020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2/7/2020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2/7/2020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2/7/2020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2/7/2020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2/7/2020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2/7/2020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2/7/2020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2/7/2020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2/7/2020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eaba.net/coldwater-mountain.htm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neaba.net/coldwater-mountain.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tbproject.com/directory/8011828/coldwater-mountai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neaba.net/coldwater-mountain.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neaba.net/coldwater-mountain.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neaba.net/coldwater-mountain.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raillink.com/trail-maps/chief-ladiga-trai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neaba.net/coldwater-mountain.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289754" y="639097"/>
            <a:ext cx="6253317" cy="3686015"/>
          </a:xfrm>
        </p:spPr>
        <p:txBody>
          <a:bodyPr>
            <a:noAutofit/>
          </a:bodyPr>
          <a:lstStyle/>
          <a:p>
            <a:r>
              <a:rPr lang="en-US" sz="5400" dirty="0"/>
              <a:t>Economic Impact and Benefit of the Recreation Trail Network in Calhoun County</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fontScale="55000" lnSpcReduction="20000"/>
          </a:bodyPr>
          <a:lstStyle/>
          <a:p>
            <a:r>
              <a:rPr lang="en-US" sz="2400" dirty="0">
                <a:solidFill>
                  <a:schemeClr val="tx1">
                    <a:lumMod val="85000"/>
                    <a:lumOff val="15000"/>
                  </a:schemeClr>
                </a:solidFill>
              </a:rPr>
              <a:t>Jennifer green, director</a:t>
            </a:r>
          </a:p>
          <a:p>
            <a:r>
              <a:rPr lang="en-US" dirty="0">
                <a:solidFill>
                  <a:schemeClr val="tx1">
                    <a:lumMod val="85000"/>
                    <a:lumOff val="15000"/>
                  </a:schemeClr>
                </a:solidFill>
              </a:rPr>
              <a:t>Center for economic development and business research</a:t>
            </a:r>
          </a:p>
          <a:p>
            <a:r>
              <a:rPr lang="en-US" sz="2400" dirty="0">
                <a:solidFill>
                  <a:schemeClr val="tx1">
                    <a:lumMod val="85000"/>
                    <a:lumOff val="15000"/>
                  </a:schemeClr>
                </a:solidFill>
              </a:rPr>
              <a:t>Jacksonville state university</a:t>
            </a:r>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No photo description available.">
            <a:extLst>
              <a:ext uri="{FF2B5EF4-FFF2-40B4-BE49-F238E27FC236}">
                <a16:creationId xmlns:a16="http://schemas.microsoft.com/office/drawing/2014/main" id="{E50C44CA-9881-4228-BE46-4F5CCD1A6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1" y="-1"/>
            <a:ext cx="5151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D049ED-AD1E-45D1-836C-BE0DA4D775A8}"/>
              </a:ext>
            </a:extLst>
          </p:cNvPr>
          <p:cNvSpPr txBox="1"/>
          <p:nvPr/>
        </p:nvSpPr>
        <p:spPr>
          <a:xfrm>
            <a:off x="5289753" y="6487238"/>
            <a:ext cx="5800299" cy="246221"/>
          </a:xfrm>
          <a:prstGeom prst="rect">
            <a:avLst/>
          </a:prstGeom>
          <a:noFill/>
        </p:spPr>
        <p:txBody>
          <a:bodyPr wrap="square" rtlCol="0">
            <a:spAutoFit/>
          </a:bodyPr>
          <a:lstStyle/>
          <a:p>
            <a:r>
              <a:rPr lang="en-US" sz="1000" b="1" dirty="0"/>
              <a:t>Chief </a:t>
            </a:r>
            <a:r>
              <a:rPr lang="en-US" sz="1000" b="1" dirty="0" err="1"/>
              <a:t>Ladiga</a:t>
            </a:r>
            <a:r>
              <a:rPr lang="en-US" sz="1000" b="1" dirty="0"/>
              <a:t> Photo Credit: </a:t>
            </a:r>
            <a:r>
              <a:rPr lang="en-US" sz="1000" dirty="0"/>
              <a:t>Jennifer </a:t>
            </a:r>
            <a:r>
              <a:rPr lang="en-US" sz="1000" dirty="0" err="1"/>
              <a:t>Green</a:t>
            </a:r>
            <a:r>
              <a:rPr lang="en-US" sz="1000" dirty="0" err="1">
                <a:hlinkClick r:id="rId3"/>
              </a:rPr>
              <a:t>l</a:t>
            </a:r>
            <a:endParaRPr lang="en-US" sz="1000" dirty="0"/>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COLDWATER MOUNTAIN TRAILS</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lstStyle/>
          <a:p>
            <a:pPr marL="201168" lvl="1" indent="0">
              <a:buNone/>
            </a:pPr>
            <a:endParaRPr lang="en-US" dirty="0"/>
          </a:p>
          <a:p>
            <a:pPr marL="201168" lvl="1" indent="0">
              <a:buNone/>
            </a:pPr>
            <a:r>
              <a:rPr lang="en-US" sz="3600" dirty="0"/>
              <a:t>“Coldwater Mountain Bike Trail offers everything a rider could wish for: Explore red-dirt trails in a backcountry setting, shuttle the gravity runs and style out the optional technical lines, or enjoy scenic, entry-level trails that will stoke a novice rider’s fire.”</a:t>
            </a:r>
          </a:p>
        </p:txBody>
      </p:sp>
      <p:sp>
        <p:nvSpPr>
          <p:cNvPr id="4" name="TextBox 3">
            <a:extLst>
              <a:ext uri="{FF2B5EF4-FFF2-40B4-BE49-F238E27FC236}">
                <a16:creationId xmlns:a16="http://schemas.microsoft.com/office/drawing/2014/main" id="{29F04134-846F-44A0-B90C-28EF1B0B348C}"/>
              </a:ext>
            </a:extLst>
          </p:cNvPr>
          <p:cNvSpPr txBox="1"/>
          <p:nvPr/>
        </p:nvSpPr>
        <p:spPr>
          <a:xfrm>
            <a:off x="1291988" y="6018663"/>
            <a:ext cx="5800299" cy="246221"/>
          </a:xfrm>
          <a:prstGeom prst="rect">
            <a:avLst/>
          </a:prstGeom>
          <a:noFill/>
        </p:spPr>
        <p:txBody>
          <a:bodyPr wrap="square" rtlCol="0">
            <a:spAutoFit/>
          </a:bodyPr>
          <a:lstStyle/>
          <a:p>
            <a:r>
              <a:rPr lang="en-US" sz="1000" b="1" dirty="0"/>
              <a:t>Source: </a:t>
            </a:r>
            <a:r>
              <a:rPr lang="en-US" sz="1000" dirty="0">
                <a:hlinkClick r:id="rId2"/>
              </a:rPr>
              <a:t>http://neaba.net/coldwater-mountain.html</a:t>
            </a:r>
            <a:endParaRPr lang="en-US" sz="1000" dirty="0"/>
          </a:p>
        </p:txBody>
      </p:sp>
    </p:spTree>
    <p:extLst>
      <p:ext uri="{BB962C8B-B14F-4D97-AF65-F5344CB8AC3E}">
        <p14:creationId xmlns:p14="http://schemas.microsoft.com/office/powerpoint/2010/main" val="345798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COLDWATER MOUNTAIN TRAILS</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normAutofit/>
          </a:bodyPr>
          <a:lstStyle/>
          <a:p>
            <a:pPr marL="0" indent="0">
              <a:buNone/>
            </a:pPr>
            <a:r>
              <a:rPr lang="en-US" sz="2000" dirty="0"/>
              <a:t>There are currently two trailheads for the Coldwater Mountain Trail network. One is the original trailhead located at Coldwater Springs, on the western end of the mountain and the other is located off Monsanto Road, both are accessible from Alabama Highway 202. A third trailhead planned will be located on 60 acres of property purchased by the City of Anniston in 2015. It is located on the eastern end in close proximity to downtown Anniston. This trailhead is planned to have amenities such as utilities, pavilions, restrooms, with shower availability and picnic areas. The site will house two parking areas that will have room for recreational vehicles. The city has applied for 1.7 million dollars in funding support from the Economic Development Administration from its Supplementary Disaster Funds. The economic tie to this development is the ecotourism that is connected to Anniston’s, and the region’s economy.      </a:t>
            </a:r>
          </a:p>
        </p:txBody>
      </p:sp>
      <p:sp>
        <p:nvSpPr>
          <p:cNvPr id="4" name="TextBox 3">
            <a:extLst>
              <a:ext uri="{FF2B5EF4-FFF2-40B4-BE49-F238E27FC236}">
                <a16:creationId xmlns:a16="http://schemas.microsoft.com/office/drawing/2014/main" id="{29F04134-846F-44A0-B90C-28EF1B0B348C}"/>
              </a:ext>
            </a:extLst>
          </p:cNvPr>
          <p:cNvSpPr txBox="1"/>
          <p:nvPr/>
        </p:nvSpPr>
        <p:spPr>
          <a:xfrm>
            <a:off x="1291988" y="6018663"/>
            <a:ext cx="5800299" cy="246221"/>
          </a:xfrm>
          <a:prstGeom prst="rect">
            <a:avLst/>
          </a:prstGeom>
          <a:noFill/>
        </p:spPr>
        <p:txBody>
          <a:bodyPr wrap="square" rtlCol="0">
            <a:spAutoFit/>
          </a:bodyPr>
          <a:lstStyle/>
          <a:p>
            <a:r>
              <a:rPr lang="en-US" sz="1000" b="1" dirty="0"/>
              <a:t>Source: </a:t>
            </a:r>
            <a:r>
              <a:rPr lang="en-US" sz="1000" dirty="0"/>
              <a:t>Mr. Toby Bennington, Director of Planning and Economic Development, City of Anniston, AL</a:t>
            </a:r>
          </a:p>
        </p:txBody>
      </p:sp>
    </p:spTree>
    <p:extLst>
      <p:ext uri="{BB962C8B-B14F-4D97-AF65-F5344CB8AC3E}">
        <p14:creationId xmlns:p14="http://schemas.microsoft.com/office/powerpoint/2010/main" val="23093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COLDWATER MOUNTAIN TRAILS</a:t>
            </a:r>
          </a:p>
        </p:txBody>
      </p:sp>
      <p:sp>
        <p:nvSpPr>
          <p:cNvPr id="4" name="TextBox 3">
            <a:extLst>
              <a:ext uri="{FF2B5EF4-FFF2-40B4-BE49-F238E27FC236}">
                <a16:creationId xmlns:a16="http://schemas.microsoft.com/office/drawing/2014/main" id="{29F04134-846F-44A0-B90C-28EF1B0B348C}"/>
              </a:ext>
            </a:extLst>
          </p:cNvPr>
          <p:cNvSpPr txBox="1"/>
          <p:nvPr/>
        </p:nvSpPr>
        <p:spPr>
          <a:xfrm>
            <a:off x="1291988" y="6018663"/>
            <a:ext cx="5800299" cy="246221"/>
          </a:xfrm>
          <a:prstGeom prst="rect">
            <a:avLst/>
          </a:prstGeom>
          <a:noFill/>
        </p:spPr>
        <p:txBody>
          <a:bodyPr wrap="square" rtlCol="0">
            <a:spAutoFit/>
          </a:bodyPr>
          <a:lstStyle/>
          <a:p>
            <a:r>
              <a:rPr lang="en-US" sz="1000" b="1" dirty="0"/>
              <a:t>Source: </a:t>
            </a:r>
            <a:r>
              <a:rPr lang="en-US" sz="1000" dirty="0">
                <a:hlinkClick r:id="rId2"/>
              </a:rPr>
              <a:t>https://www.mtbproject.com/directory/8011828/coldwater-mountain</a:t>
            </a:r>
            <a:endParaRPr lang="en-US" sz="1000" dirty="0"/>
          </a:p>
        </p:txBody>
      </p:sp>
      <p:pic>
        <p:nvPicPr>
          <p:cNvPr id="7" name="Picture 6">
            <a:extLst>
              <a:ext uri="{FF2B5EF4-FFF2-40B4-BE49-F238E27FC236}">
                <a16:creationId xmlns:a16="http://schemas.microsoft.com/office/drawing/2014/main" id="{F12DB14F-4B5C-47B2-A5AD-6098B4732F4F}"/>
              </a:ext>
            </a:extLst>
          </p:cNvPr>
          <p:cNvPicPr>
            <a:picLocks noChangeAspect="1"/>
          </p:cNvPicPr>
          <p:nvPr/>
        </p:nvPicPr>
        <p:blipFill rotWithShape="1">
          <a:blip r:embed="rId3"/>
          <a:srcRect l="29959" t="35798" r="10351" b="20404"/>
          <a:stretch/>
        </p:blipFill>
        <p:spPr>
          <a:xfrm>
            <a:off x="2035108" y="2045732"/>
            <a:ext cx="8121783" cy="3972931"/>
          </a:xfrm>
          <a:prstGeom prst="rect">
            <a:avLst/>
          </a:prstGeom>
        </p:spPr>
      </p:pic>
    </p:spTree>
    <p:extLst>
      <p:ext uri="{BB962C8B-B14F-4D97-AF65-F5344CB8AC3E}">
        <p14:creationId xmlns:p14="http://schemas.microsoft.com/office/powerpoint/2010/main" val="1721604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COLDWATER MOUNTAIN TRAILS</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lstStyle/>
          <a:p>
            <a:pPr marL="201168" lvl="1" indent="0">
              <a:buNone/>
            </a:pPr>
            <a:r>
              <a:rPr lang="en-US" dirty="0"/>
              <a:t>TRAIL COUNTS</a:t>
            </a:r>
          </a:p>
          <a:p>
            <a:pPr marL="201168" lvl="1" indent="0">
              <a:buNone/>
            </a:pPr>
            <a:endParaRPr lang="en-US" dirty="0"/>
          </a:p>
          <a:p>
            <a:pPr marL="201168" lvl="1" indent="0">
              <a:buNone/>
            </a:pPr>
            <a:endParaRPr lang="en-US" dirty="0"/>
          </a:p>
        </p:txBody>
      </p:sp>
      <p:sp>
        <p:nvSpPr>
          <p:cNvPr id="6" name="TextBox 5">
            <a:extLst>
              <a:ext uri="{FF2B5EF4-FFF2-40B4-BE49-F238E27FC236}">
                <a16:creationId xmlns:a16="http://schemas.microsoft.com/office/drawing/2014/main" id="{64B3D102-1557-4C13-BFFC-C28AE0713754}"/>
              </a:ext>
            </a:extLst>
          </p:cNvPr>
          <p:cNvSpPr txBox="1"/>
          <p:nvPr/>
        </p:nvSpPr>
        <p:spPr>
          <a:xfrm>
            <a:off x="1291988" y="6132396"/>
            <a:ext cx="5800299" cy="246221"/>
          </a:xfrm>
          <a:prstGeom prst="rect">
            <a:avLst/>
          </a:prstGeom>
          <a:noFill/>
        </p:spPr>
        <p:txBody>
          <a:bodyPr wrap="square" rtlCol="0">
            <a:spAutoFit/>
          </a:bodyPr>
          <a:lstStyle/>
          <a:p>
            <a:r>
              <a:rPr lang="en-US" sz="1000" b="1" dirty="0"/>
              <a:t>Source: </a:t>
            </a:r>
            <a:r>
              <a:rPr lang="en-US" sz="1000" dirty="0"/>
              <a:t>JSU installed GFX Infrared Trail </a:t>
            </a:r>
            <a:r>
              <a:rPr lang="en-US" sz="1000" dirty="0" err="1"/>
              <a:t>Counters</a:t>
            </a:r>
            <a:r>
              <a:rPr lang="en-US" sz="1000" dirty="0" err="1">
                <a:hlinkClick r:id="rId2"/>
              </a:rPr>
              <a:t>l</a:t>
            </a:r>
            <a:endParaRPr lang="en-US" sz="1000" dirty="0"/>
          </a:p>
        </p:txBody>
      </p:sp>
      <p:pic>
        <p:nvPicPr>
          <p:cNvPr id="4" name="Picture 3">
            <a:extLst>
              <a:ext uri="{FF2B5EF4-FFF2-40B4-BE49-F238E27FC236}">
                <a16:creationId xmlns:a16="http://schemas.microsoft.com/office/drawing/2014/main" id="{01D6107B-A3AC-4D30-B8D2-985B7043F8DE}"/>
              </a:ext>
            </a:extLst>
          </p:cNvPr>
          <p:cNvPicPr>
            <a:picLocks noChangeAspect="1"/>
          </p:cNvPicPr>
          <p:nvPr/>
        </p:nvPicPr>
        <p:blipFill>
          <a:blip r:embed="rId3"/>
          <a:stretch>
            <a:fillRect/>
          </a:stretch>
        </p:blipFill>
        <p:spPr>
          <a:xfrm>
            <a:off x="3496208" y="2040725"/>
            <a:ext cx="6089070" cy="4091671"/>
          </a:xfrm>
          <a:prstGeom prst="rect">
            <a:avLst/>
          </a:prstGeom>
        </p:spPr>
      </p:pic>
    </p:spTree>
    <p:extLst>
      <p:ext uri="{BB962C8B-B14F-4D97-AF65-F5344CB8AC3E}">
        <p14:creationId xmlns:p14="http://schemas.microsoft.com/office/powerpoint/2010/main" val="4036106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COLDWATER MOUNTAIN TRAILS</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lstStyle/>
          <a:p>
            <a:pPr marL="201168" lvl="1" indent="0">
              <a:buNone/>
            </a:pPr>
            <a:r>
              <a:rPr lang="en-US" dirty="0"/>
              <a:t>ECONOMIC IMPACTS</a:t>
            </a:r>
          </a:p>
          <a:p>
            <a:pPr marL="201168" lvl="1" indent="0">
              <a:buNone/>
            </a:pPr>
            <a:r>
              <a:rPr lang="en-US" dirty="0"/>
              <a:t>COLDWATER MOUNTAIN FAT TIRE FEST</a:t>
            </a:r>
          </a:p>
          <a:p>
            <a:pPr marL="201168" lvl="1" indent="0">
              <a:buNone/>
            </a:pPr>
            <a:r>
              <a:rPr lang="en-US" dirty="0"/>
              <a:t>OCTOBER 2019</a:t>
            </a:r>
          </a:p>
          <a:p>
            <a:pPr marL="201168" lvl="1" indent="0">
              <a:buNone/>
            </a:pPr>
            <a:endParaRPr lang="en-US" dirty="0"/>
          </a:p>
          <a:p>
            <a:pPr marL="201168" lvl="1" indent="0">
              <a:buNone/>
            </a:pPr>
            <a:r>
              <a:rPr lang="en-US" dirty="0"/>
              <a:t>113 racers</a:t>
            </a:r>
          </a:p>
          <a:p>
            <a:pPr marL="201168" lvl="1" indent="0">
              <a:buNone/>
            </a:pPr>
            <a:r>
              <a:rPr lang="en-US" dirty="0" err="1"/>
              <a:t>Approx</a:t>
            </a:r>
            <a:r>
              <a:rPr lang="en-US" dirty="0"/>
              <a:t> 276 attendees</a:t>
            </a:r>
          </a:p>
          <a:p>
            <a:pPr marL="201168" lvl="1" indent="0">
              <a:buNone/>
            </a:pPr>
            <a:r>
              <a:rPr lang="en-US" dirty="0"/>
              <a:t>Average of $232 per day spending</a:t>
            </a:r>
          </a:p>
          <a:p>
            <a:pPr marL="201168" lvl="1" indent="0">
              <a:buNone/>
            </a:pPr>
            <a:r>
              <a:rPr lang="en-US" dirty="0"/>
              <a:t>Average days each attendee stayed in Calhoun County = 2 nights</a:t>
            </a:r>
          </a:p>
          <a:p>
            <a:pPr marL="201168" lvl="1" indent="0">
              <a:buNone/>
            </a:pPr>
            <a:endParaRPr lang="en-US" dirty="0"/>
          </a:p>
          <a:p>
            <a:pPr marL="201168" lvl="1" indent="0">
              <a:buNone/>
            </a:pPr>
            <a:endParaRPr lang="en-US" dirty="0"/>
          </a:p>
        </p:txBody>
      </p:sp>
      <p:sp>
        <p:nvSpPr>
          <p:cNvPr id="6" name="TextBox 5">
            <a:extLst>
              <a:ext uri="{FF2B5EF4-FFF2-40B4-BE49-F238E27FC236}">
                <a16:creationId xmlns:a16="http://schemas.microsoft.com/office/drawing/2014/main" id="{64B3D102-1557-4C13-BFFC-C28AE0713754}"/>
              </a:ext>
            </a:extLst>
          </p:cNvPr>
          <p:cNvSpPr txBox="1"/>
          <p:nvPr/>
        </p:nvSpPr>
        <p:spPr>
          <a:xfrm>
            <a:off x="1291988" y="6132396"/>
            <a:ext cx="5800299" cy="246221"/>
          </a:xfrm>
          <a:prstGeom prst="rect">
            <a:avLst/>
          </a:prstGeom>
          <a:noFill/>
        </p:spPr>
        <p:txBody>
          <a:bodyPr wrap="square" rtlCol="0">
            <a:spAutoFit/>
          </a:bodyPr>
          <a:lstStyle/>
          <a:p>
            <a:r>
              <a:rPr lang="en-US" sz="1000" b="1" dirty="0"/>
              <a:t>Source: </a:t>
            </a:r>
            <a:r>
              <a:rPr lang="en-US" sz="1000" dirty="0"/>
              <a:t>JSU installed GFX Infrared Trail </a:t>
            </a:r>
            <a:r>
              <a:rPr lang="en-US" sz="1000" dirty="0" err="1"/>
              <a:t>Counters</a:t>
            </a:r>
            <a:r>
              <a:rPr lang="en-US" sz="1000" dirty="0" err="1">
                <a:hlinkClick r:id="rId2"/>
              </a:rPr>
              <a:t>l</a:t>
            </a:r>
            <a:endParaRPr lang="en-US" sz="1000" dirty="0"/>
          </a:p>
        </p:txBody>
      </p:sp>
    </p:spTree>
    <p:extLst>
      <p:ext uri="{BB962C8B-B14F-4D97-AF65-F5344CB8AC3E}">
        <p14:creationId xmlns:p14="http://schemas.microsoft.com/office/powerpoint/2010/main" val="1145867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COLDWATER MOUNTAIN TRAILS</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lstStyle/>
          <a:p>
            <a:pPr marL="201168" lvl="1" indent="0">
              <a:buNone/>
            </a:pPr>
            <a:r>
              <a:rPr lang="en-US" dirty="0"/>
              <a:t>ECONOMIC IMPACTS</a:t>
            </a:r>
          </a:p>
          <a:p>
            <a:pPr marL="201168" lvl="1" indent="0">
              <a:buNone/>
            </a:pPr>
            <a:r>
              <a:rPr lang="en-US" dirty="0"/>
              <a:t>COLDWATER MOUNTAIN FAT TIRE FEST</a:t>
            </a:r>
          </a:p>
          <a:p>
            <a:pPr marL="201168" lvl="1" indent="0">
              <a:buNone/>
            </a:pPr>
            <a:r>
              <a:rPr lang="en-US" dirty="0"/>
              <a:t>OCTOBER 2019</a:t>
            </a:r>
          </a:p>
          <a:p>
            <a:pPr marL="201168" lvl="1" indent="0">
              <a:buNone/>
            </a:pPr>
            <a:endParaRPr lang="en-US" dirty="0"/>
          </a:p>
          <a:p>
            <a:pPr marL="201168" lvl="1" indent="0">
              <a:buNone/>
            </a:pPr>
            <a:r>
              <a:rPr lang="en-US" dirty="0"/>
              <a:t>113 racers</a:t>
            </a:r>
          </a:p>
          <a:p>
            <a:pPr marL="201168" lvl="1" indent="0">
              <a:buNone/>
            </a:pPr>
            <a:r>
              <a:rPr lang="en-US" dirty="0" err="1"/>
              <a:t>Approx</a:t>
            </a:r>
            <a:r>
              <a:rPr lang="en-US" dirty="0"/>
              <a:t> 276 attendees</a:t>
            </a:r>
          </a:p>
          <a:p>
            <a:pPr marL="201168" lvl="1" indent="0">
              <a:buNone/>
            </a:pPr>
            <a:r>
              <a:rPr lang="en-US" dirty="0"/>
              <a:t>Average of $232 per day spending</a:t>
            </a:r>
          </a:p>
          <a:p>
            <a:pPr marL="201168" lvl="1" indent="0">
              <a:buNone/>
            </a:pPr>
            <a:r>
              <a:rPr lang="en-US" dirty="0"/>
              <a:t>Average days each attendee stayed in Calhoun County = 2 nights</a:t>
            </a:r>
          </a:p>
          <a:p>
            <a:pPr marL="201168" lvl="1" indent="0">
              <a:buNone/>
            </a:pPr>
            <a:endParaRPr lang="en-US" dirty="0"/>
          </a:p>
          <a:p>
            <a:pPr marL="201168" lvl="1" indent="0">
              <a:buNone/>
            </a:pPr>
            <a:endParaRPr lang="en-US" dirty="0"/>
          </a:p>
        </p:txBody>
      </p:sp>
      <p:sp>
        <p:nvSpPr>
          <p:cNvPr id="6" name="TextBox 5">
            <a:extLst>
              <a:ext uri="{FF2B5EF4-FFF2-40B4-BE49-F238E27FC236}">
                <a16:creationId xmlns:a16="http://schemas.microsoft.com/office/drawing/2014/main" id="{64B3D102-1557-4C13-BFFC-C28AE0713754}"/>
              </a:ext>
            </a:extLst>
          </p:cNvPr>
          <p:cNvSpPr txBox="1"/>
          <p:nvPr/>
        </p:nvSpPr>
        <p:spPr>
          <a:xfrm>
            <a:off x="1291988" y="6132396"/>
            <a:ext cx="5800299" cy="246221"/>
          </a:xfrm>
          <a:prstGeom prst="rect">
            <a:avLst/>
          </a:prstGeom>
          <a:noFill/>
        </p:spPr>
        <p:txBody>
          <a:bodyPr wrap="square" rtlCol="0">
            <a:spAutoFit/>
          </a:bodyPr>
          <a:lstStyle/>
          <a:p>
            <a:r>
              <a:rPr lang="en-US" sz="1000" b="1" dirty="0"/>
              <a:t>Source: </a:t>
            </a:r>
            <a:r>
              <a:rPr lang="en-US" sz="1000" dirty="0"/>
              <a:t>JSU installed GFX Infrared Trail </a:t>
            </a:r>
            <a:r>
              <a:rPr lang="en-US" sz="1000" dirty="0" err="1"/>
              <a:t>Counters</a:t>
            </a:r>
            <a:r>
              <a:rPr lang="en-US" sz="1000" dirty="0" err="1">
                <a:hlinkClick r:id="rId2"/>
              </a:rPr>
              <a:t>l</a:t>
            </a:r>
            <a:endParaRPr lang="en-US" sz="1000" dirty="0"/>
          </a:p>
        </p:txBody>
      </p:sp>
    </p:spTree>
    <p:extLst>
      <p:ext uri="{BB962C8B-B14F-4D97-AF65-F5344CB8AC3E}">
        <p14:creationId xmlns:p14="http://schemas.microsoft.com/office/powerpoint/2010/main" val="318714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COLDWATER MOUNTAIN TRAILS</a:t>
            </a:r>
          </a:p>
        </p:txBody>
      </p:sp>
      <p:pic>
        <p:nvPicPr>
          <p:cNvPr id="6" name="Picture 5">
            <a:extLst>
              <a:ext uri="{FF2B5EF4-FFF2-40B4-BE49-F238E27FC236}">
                <a16:creationId xmlns:a16="http://schemas.microsoft.com/office/drawing/2014/main" id="{A255ABD3-B82B-4B99-81E7-CBF1E67B7EFA}"/>
              </a:ext>
            </a:extLst>
          </p:cNvPr>
          <p:cNvPicPr>
            <a:picLocks noChangeAspect="1"/>
          </p:cNvPicPr>
          <p:nvPr/>
        </p:nvPicPr>
        <p:blipFill>
          <a:blip r:embed="rId2"/>
          <a:stretch>
            <a:fillRect/>
          </a:stretch>
        </p:blipFill>
        <p:spPr>
          <a:xfrm>
            <a:off x="1109584" y="2561442"/>
            <a:ext cx="10154521" cy="2056794"/>
          </a:xfrm>
          <a:prstGeom prst="rect">
            <a:avLst/>
          </a:prstGeom>
        </p:spPr>
      </p:pic>
      <p:sp>
        <p:nvSpPr>
          <p:cNvPr id="8" name="TextBox 7">
            <a:extLst>
              <a:ext uri="{FF2B5EF4-FFF2-40B4-BE49-F238E27FC236}">
                <a16:creationId xmlns:a16="http://schemas.microsoft.com/office/drawing/2014/main" id="{C3DF06BE-457E-4AA3-A7C4-ED1998C7BD17}"/>
              </a:ext>
            </a:extLst>
          </p:cNvPr>
          <p:cNvSpPr txBox="1"/>
          <p:nvPr/>
        </p:nvSpPr>
        <p:spPr>
          <a:xfrm>
            <a:off x="1191904" y="2088107"/>
            <a:ext cx="9767248" cy="369332"/>
          </a:xfrm>
          <a:prstGeom prst="rect">
            <a:avLst/>
          </a:prstGeom>
          <a:noFill/>
        </p:spPr>
        <p:txBody>
          <a:bodyPr wrap="square" rtlCol="0">
            <a:spAutoFit/>
          </a:bodyPr>
          <a:lstStyle/>
          <a:p>
            <a:r>
              <a:rPr lang="en-US" dirty="0"/>
              <a:t>Total Economic Impact of CWM 2019 Fat Tire Fest on Calhoun County – October 25-27, 2019</a:t>
            </a:r>
          </a:p>
        </p:txBody>
      </p:sp>
      <p:sp>
        <p:nvSpPr>
          <p:cNvPr id="9" name="Content Placeholder 2">
            <a:extLst>
              <a:ext uri="{FF2B5EF4-FFF2-40B4-BE49-F238E27FC236}">
                <a16:creationId xmlns:a16="http://schemas.microsoft.com/office/drawing/2014/main" id="{C88721C2-4008-4EA5-9152-A4F55D17C670}"/>
              </a:ext>
            </a:extLst>
          </p:cNvPr>
          <p:cNvSpPr>
            <a:spLocks noGrp="1"/>
          </p:cNvSpPr>
          <p:nvPr>
            <p:ph idx="1"/>
          </p:nvPr>
        </p:nvSpPr>
        <p:spPr>
          <a:xfrm>
            <a:off x="1109584" y="4722798"/>
            <a:ext cx="10058400" cy="1395950"/>
          </a:xfrm>
        </p:spPr>
        <p:txBody>
          <a:bodyPr/>
          <a:lstStyle/>
          <a:p>
            <a:pPr marL="201168" lvl="1" indent="0">
              <a:buNone/>
            </a:pPr>
            <a:r>
              <a:rPr lang="en-US" dirty="0"/>
              <a:t>113 racers</a:t>
            </a:r>
          </a:p>
          <a:p>
            <a:pPr marL="201168" lvl="1" indent="0">
              <a:buNone/>
            </a:pPr>
            <a:r>
              <a:rPr lang="en-US" dirty="0" err="1"/>
              <a:t>Approx</a:t>
            </a:r>
            <a:r>
              <a:rPr lang="en-US" dirty="0"/>
              <a:t> 276 attendees</a:t>
            </a:r>
          </a:p>
          <a:p>
            <a:pPr marL="201168" lvl="1" indent="0">
              <a:buNone/>
            </a:pPr>
            <a:r>
              <a:rPr lang="en-US" dirty="0"/>
              <a:t>Average of $232 per day spending</a:t>
            </a:r>
          </a:p>
          <a:p>
            <a:pPr marL="201168" lvl="1" indent="0">
              <a:buNone/>
            </a:pPr>
            <a:r>
              <a:rPr lang="en-US" dirty="0"/>
              <a:t>Average days each attendee stayed in Calhoun County = 2 nights</a:t>
            </a:r>
          </a:p>
        </p:txBody>
      </p:sp>
      <p:sp>
        <p:nvSpPr>
          <p:cNvPr id="10" name="TextBox 9">
            <a:extLst>
              <a:ext uri="{FF2B5EF4-FFF2-40B4-BE49-F238E27FC236}">
                <a16:creationId xmlns:a16="http://schemas.microsoft.com/office/drawing/2014/main" id="{6C0F0B43-B5BB-47D1-9464-67D69B1CE12C}"/>
              </a:ext>
            </a:extLst>
          </p:cNvPr>
          <p:cNvSpPr txBox="1"/>
          <p:nvPr/>
        </p:nvSpPr>
        <p:spPr>
          <a:xfrm>
            <a:off x="1291988" y="6132396"/>
            <a:ext cx="5800299" cy="400110"/>
          </a:xfrm>
          <a:prstGeom prst="rect">
            <a:avLst/>
          </a:prstGeom>
          <a:noFill/>
        </p:spPr>
        <p:txBody>
          <a:bodyPr wrap="square" rtlCol="0">
            <a:spAutoFit/>
          </a:bodyPr>
          <a:lstStyle/>
          <a:p>
            <a:r>
              <a:rPr lang="en-US" sz="1000" b="1" dirty="0"/>
              <a:t>Source: </a:t>
            </a:r>
            <a:r>
              <a:rPr lang="en-US" sz="1000" dirty="0"/>
              <a:t>IMPLAN Group, LLC. IMPLAN [2018 data year]. Huntersville, NC. IMPLAN.com.</a:t>
            </a:r>
          </a:p>
          <a:p>
            <a:endParaRPr lang="en-US" sz="1000" dirty="0"/>
          </a:p>
        </p:txBody>
      </p:sp>
      <p:sp>
        <p:nvSpPr>
          <p:cNvPr id="3" name="TextBox 2">
            <a:extLst>
              <a:ext uri="{FF2B5EF4-FFF2-40B4-BE49-F238E27FC236}">
                <a16:creationId xmlns:a16="http://schemas.microsoft.com/office/drawing/2014/main" id="{18561D98-6B93-44AB-ABD8-2F02E1D7EF85}"/>
              </a:ext>
            </a:extLst>
          </p:cNvPr>
          <p:cNvSpPr txBox="1"/>
          <p:nvPr/>
        </p:nvSpPr>
        <p:spPr>
          <a:xfrm>
            <a:off x="8261598" y="4709150"/>
            <a:ext cx="3002507" cy="307777"/>
          </a:xfrm>
          <a:prstGeom prst="rect">
            <a:avLst/>
          </a:prstGeom>
          <a:noFill/>
        </p:spPr>
        <p:txBody>
          <a:bodyPr wrap="square" rtlCol="0">
            <a:spAutoFit/>
          </a:bodyPr>
          <a:lstStyle/>
          <a:p>
            <a:pPr algn="r"/>
            <a:r>
              <a:rPr lang="en-US" sz="1400" dirty="0"/>
              <a:t>Value expressed in 2019 dollar value</a:t>
            </a:r>
          </a:p>
        </p:txBody>
      </p:sp>
    </p:spTree>
    <p:extLst>
      <p:ext uri="{BB962C8B-B14F-4D97-AF65-F5344CB8AC3E}">
        <p14:creationId xmlns:p14="http://schemas.microsoft.com/office/powerpoint/2010/main" val="533965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MCCLELLAN BIKE TRAILS</a:t>
            </a:r>
          </a:p>
        </p:txBody>
      </p:sp>
      <p:sp>
        <p:nvSpPr>
          <p:cNvPr id="3" name="TextBox 2">
            <a:extLst>
              <a:ext uri="{FF2B5EF4-FFF2-40B4-BE49-F238E27FC236}">
                <a16:creationId xmlns:a16="http://schemas.microsoft.com/office/drawing/2014/main" id="{19436846-3A71-4CFD-BD4C-2915DC77F983}"/>
              </a:ext>
            </a:extLst>
          </p:cNvPr>
          <p:cNvSpPr txBox="1"/>
          <p:nvPr/>
        </p:nvSpPr>
        <p:spPr>
          <a:xfrm>
            <a:off x="1255594" y="2160896"/>
            <a:ext cx="9900086" cy="3693319"/>
          </a:xfrm>
          <a:prstGeom prst="rect">
            <a:avLst/>
          </a:prstGeom>
          <a:noFill/>
        </p:spPr>
        <p:txBody>
          <a:bodyPr wrap="square" rtlCol="0">
            <a:spAutoFit/>
          </a:bodyPr>
          <a:lstStyle/>
          <a:p>
            <a:r>
              <a:rPr lang="en-US" sz="2400" dirty="0"/>
              <a:t>The McClellan Development Authority (MDA) has invested in the planning and development of biking and mountain biking facilities on the former Fort McClellan. The initial and recently developed NICA Course (National Interscholastic Cycling Association) will be one of several for the planned network. The course has already been widely used by groups from around the southeast region and will host its first major competitive event in March of this year. JSU’s Center for Economic Development and Business Research has employed trail counters in order to develop a record of use leading to measuring the economic impact of the course and its activities. </a:t>
            </a:r>
          </a:p>
          <a:p>
            <a:endParaRPr lang="en-US" dirty="0"/>
          </a:p>
        </p:txBody>
      </p:sp>
      <p:sp>
        <p:nvSpPr>
          <p:cNvPr id="8" name="TextBox 7">
            <a:extLst>
              <a:ext uri="{FF2B5EF4-FFF2-40B4-BE49-F238E27FC236}">
                <a16:creationId xmlns:a16="http://schemas.microsoft.com/office/drawing/2014/main" id="{ADAD6044-A366-4289-9C02-2A3CB368F6C7}"/>
              </a:ext>
            </a:extLst>
          </p:cNvPr>
          <p:cNvSpPr txBox="1"/>
          <p:nvPr/>
        </p:nvSpPr>
        <p:spPr>
          <a:xfrm>
            <a:off x="1291988" y="6018663"/>
            <a:ext cx="5800299" cy="246221"/>
          </a:xfrm>
          <a:prstGeom prst="rect">
            <a:avLst/>
          </a:prstGeom>
          <a:noFill/>
        </p:spPr>
        <p:txBody>
          <a:bodyPr wrap="square" rtlCol="0">
            <a:spAutoFit/>
          </a:bodyPr>
          <a:lstStyle/>
          <a:p>
            <a:r>
              <a:rPr lang="en-US" sz="1000" b="1" dirty="0"/>
              <a:t>Source: </a:t>
            </a:r>
            <a:r>
              <a:rPr lang="en-US" sz="1000" dirty="0"/>
              <a:t>Mr. Toby Bennington, Director of Planning and Economic Development, City of Anniston, AL</a:t>
            </a:r>
          </a:p>
        </p:txBody>
      </p:sp>
    </p:spTree>
    <p:extLst>
      <p:ext uri="{BB962C8B-B14F-4D97-AF65-F5344CB8AC3E}">
        <p14:creationId xmlns:p14="http://schemas.microsoft.com/office/powerpoint/2010/main" val="423853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MCCLELLAN BIKE TRAILS</a:t>
            </a:r>
          </a:p>
        </p:txBody>
      </p:sp>
      <p:pic>
        <p:nvPicPr>
          <p:cNvPr id="6" name="Picture 5">
            <a:extLst>
              <a:ext uri="{FF2B5EF4-FFF2-40B4-BE49-F238E27FC236}">
                <a16:creationId xmlns:a16="http://schemas.microsoft.com/office/drawing/2014/main" id="{05EF80E9-CA87-47D7-B593-2CB654944876}"/>
              </a:ext>
            </a:extLst>
          </p:cNvPr>
          <p:cNvPicPr>
            <a:picLocks noChangeAspect="1"/>
          </p:cNvPicPr>
          <p:nvPr/>
        </p:nvPicPr>
        <p:blipFill rotWithShape="1">
          <a:blip r:embed="rId2"/>
          <a:srcRect l="22849" t="12606" r="37663" b="7313"/>
          <a:stretch/>
        </p:blipFill>
        <p:spPr>
          <a:xfrm>
            <a:off x="7431579" y="1977679"/>
            <a:ext cx="3263718" cy="4412476"/>
          </a:xfrm>
          <a:prstGeom prst="rect">
            <a:avLst/>
          </a:prstGeom>
        </p:spPr>
      </p:pic>
      <p:pic>
        <p:nvPicPr>
          <p:cNvPr id="7" name="Picture 6">
            <a:extLst>
              <a:ext uri="{FF2B5EF4-FFF2-40B4-BE49-F238E27FC236}">
                <a16:creationId xmlns:a16="http://schemas.microsoft.com/office/drawing/2014/main" id="{F4A446CD-1D6B-44F8-8CB4-6FC65975F439}"/>
              </a:ext>
            </a:extLst>
          </p:cNvPr>
          <p:cNvPicPr>
            <a:picLocks noChangeAspect="1"/>
          </p:cNvPicPr>
          <p:nvPr/>
        </p:nvPicPr>
        <p:blipFill rotWithShape="1">
          <a:blip r:embed="rId2"/>
          <a:srcRect l="30741" t="16015" r="38761" b="55343"/>
          <a:stretch/>
        </p:blipFill>
        <p:spPr>
          <a:xfrm>
            <a:off x="1224740" y="2118140"/>
            <a:ext cx="5954957" cy="3728477"/>
          </a:xfrm>
          <a:prstGeom prst="rect">
            <a:avLst/>
          </a:prstGeom>
        </p:spPr>
      </p:pic>
      <p:sp>
        <p:nvSpPr>
          <p:cNvPr id="5" name="TextBox 4">
            <a:extLst>
              <a:ext uri="{FF2B5EF4-FFF2-40B4-BE49-F238E27FC236}">
                <a16:creationId xmlns:a16="http://schemas.microsoft.com/office/drawing/2014/main" id="{C681DB38-0C38-4929-9F01-CCB81730BC28}"/>
              </a:ext>
            </a:extLst>
          </p:cNvPr>
          <p:cNvSpPr txBox="1"/>
          <p:nvPr/>
        </p:nvSpPr>
        <p:spPr>
          <a:xfrm>
            <a:off x="1291988" y="6018663"/>
            <a:ext cx="5800299" cy="246221"/>
          </a:xfrm>
          <a:prstGeom prst="rect">
            <a:avLst/>
          </a:prstGeom>
          <a:noFill/>
        </p:spPr>
        <p:txBody>
          <a:bodyPr wrap="square" rtlCol="0">
            <a:spAutoFit/>
          </a:bodyPr>
          <a:lstStyle/>
          <a:p>
            <a:r>
              <a:rPr lang="en-US" sz="1000" b="1" dirty="0"/>
              <a:t>Source: McClellan Development Authority</a:t>
            </a:r>
            <a:endParaRPr lang="en-US" sz="1000" dirty="0"/>
          </a:p>
        </p:txBody>
      </p:sp>
    </p:spTree>
    <p:extLst>
      <p:ext uri="{BB962C8B-B14F-4D97-AF65-F5344CB8AC3E}">
        <p14:creationId xmlns:p14="http://schemas.microsoft.com/office/powerpoint/2010/main" val="1139438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MCCLELLAN MULTI-USE TRAILS</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lstStyle/>
          <a:p>
            <a:r>
              <a:rPr lang="en-US" sz="2000" dirty="0"/>
              <a:t>The primary planned multi use-trail is an extension of the completed Chief </a:t>
            </a:r>
            <a:r>
              <a:rPr lang="en-US" sz="2000" dirty="0" err="1"/>
              <a:t>Ladiga</a:t>
            </a:r>
            <a:r>
              <a:rPr lang="en-US" sz="2000" dirty="0"/>
              <a:t> Trail that will travel east along the McClellan Spur onto McClellan utilizing the existing golf cart path continuing the trail eastward. The plan will define new locations for the golf cart paths as well as a realignment of two of the courses’ tees and greens. The multi-use trail will end with this planning phase at a created trailhead just west of a newly opened South Beach Volleyball facility and venue. This entertainment complex includes a restaurant, professional beach volleyball facilities as well as other game amenities such as corn hole competition spaces. This does open up opportunities for a trail network to extend to neighborhoods at McClellan and extend to the Longleaf Preserve, Talladega National Forest and the </a:t>
            </a:r>
            <a:r>
              <a:rPr lang="en-US" sz="2000" dirty="0" err="1"/>
              <a:t>Pinhoti</a:t>
            </a:r>
            <a:r>
              <a:rPr lang="en-US" sz="2000" dirty="0"/>
              <a:t> Trail. </a:t>
            </a:r>
          </a:p>
          <a:p>
            <a:pPr lvl="1">
              <a:buFont typeface="Arial" panose="020B0604020202020204" pitchFamily="34" charset="0"/>
              <a:buChar char="•"/>
            </a:pPr>
            <a:endParaRPr lang="en-US" sz="2000" dirty="0"/>
          </a:p>
          <a:p>
            <a:pPr marL="201168" lvl="1" indent="0">
              <a:buNone/>
            </a:pPr>
            <a:endParaRPr lang="en-US" dirty="0"/>
          </a:p>
        </p:txBody>
      </p:sp>
      <p:sp>
        <p:nvSpPr>
          <p:cNvPr id="4" name="TextBox 3">
            <a:extLst>
              <a:ext uri="{FF2B5EF4-FFF2-40B4-BE49-F238E27FC236}">
                <a16:creationId xmlns:a16="http://schemas.microsoft.com/office/drawing/2014/main" id="{6A26BA4C-A04B-458C-B30C-68F4E64EF779}"/>
              </a:ext>
            </a:extLst>
          </p:cNvPr>
          <p:cNvSpPr txBox="1"/>
          <p:nvPr/>
        </p:nvSpPr>
        <p:spPr>
          <a:xfrm>
            <a:off x="1291988" y="6018663"/>
            <a:ext cx="5800299" cy="246221"/>
          </a:xfrm>
          <a:prstGeom prst="rect">
            <a:avLst/>
          </a:prstGeom>
          <a:noFill/>
        </p:spPr>
        <p:txBody>
          <a:bodyPr wrap="square" rtlCol="0">
            <a:spAutoFit/>
          </a:bodyPr>
          <a:lstStyle/>
          <a:p>
            <a:r>
              <a:rPr lang="en-US" sz="1000" b="1" dirty="0"/>
              <a:t>Source: </a:t>
            </a:r>
            <a:r>
              <a:rPr lang="en-US" sz="1000" dirty="0"/>
              <a:t>Mr. Toby Bennington, Director of Planning and Economic Development, City of Anniston, AL</a:t>
            </a:r>
          </a:p>
        </p:txBody>
      </p:sp>
    </p:spTree>
    <p:extLst>
      <p:ext uri="{BB962C8B-B14F-4D97-AF65-F5344CB8AC3E}">
        <p14:creationId xmlns:p14="http://schemas.microsoft.com/office/powerpoint/2010/main" val="191396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1097280" y="758952"/>
            <a:ext cx="10058400" cy="3892168"/>
          </a:xfrm>
        </p:spPr>
        <p:txBody>
          <a:bodyPr anchor="ctr">
            <a:normAutofit/>
          </a:bodyPr>
          <a:lstStyle/>
          <a:p>
            <a:pPr lvl="0"/>
            <a:r>
              <a:rPr lang="en-US" sz="4400" i="1" dirty="0">
                <a:solidFill>
                  <a:schemeClr val="bg1"/>
                </a:solidFill>
              </a:rPr>
              <a:t>“If there’s one essential ingredient to creating trails and trail systems, it’s people. All the land and financing in the world won’t blaze a trail if there aren’t people championing the project.”</a:t>
            </a:r>
          </a:p>
        </p:txBody>
      </p:sp>
      <p:sp>
        <p:nvSpPr>
          <p:cNvPr id="49" name="Rectangle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a:normAutofit/>
          </a:bodyPr>
          <a:lstStyle/>
          <a:p>
            <a:r>
              <a:rPr lang="en-US" dirty="0">
                <a:solidFill>
                  <a:srgbClr val="FFFFFF"/>
                </a:solidFill>
              </a:rPr>
              <a:t>- </a:t>
            </a:r>
            <a:r>
              <a:rPr lang="en-US" b="1" i="1" dirty="0">
                <a:solidFill>
                  <a:schemeClr val="bg1"/>
                </a:solidFill>
              </a:rPr>
              <a:t>BAY AREA RIDGE TRAIL COUNCIL</a:t>
            </a:r>
            <a:r>
              <a:rPr lang="en-US" i="1" dirty="0">
                <a:solidFill>
                  <a:schemeClr val="bg1"/>
                </a:solidFill>
              </a:rPr>
              <a:t>, In Support of Trails: A Guide to Successful Trail Advocacy, 1993</a:t>
            </a:r>
            <a:endParaRPr lang="en-US" dirty="0">
              <a:solidFill>
                <a:srgbClr val="FFFFFF"/>
              </a:solidFill>
            </a:endParaRPr>
          </a:p>
        </p:txBody>
      </p:sp>
    </p:spTree>
    <p:extLst>
      <p:ext uri="{BB962C8B-B14F-4D97-AF65-F5344CB8AC3E}">
        <p14:creationId xmlns:p14="http://schemas.microsoft.com/office/powerpoint/2010/main" val="19171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a:xfrm>
            <a:off x="1097279" y="286603"/>
            <a:ext cx="10439628" cy="1450757"/>
          </a:xfrm>
        </p:spPr>
        <p:txBody>
          <a:bodyPr/>
          <a:lstStyle/>
          <a:p>
            <a:r>
              <a:rPr lang="en-US" dirty="0"/>
              <a:t>MCCLELLAN EQUESTRIAN TRAILS</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lstStyle/>
          <a:p>
            <a:r>
              <a:rPr lang="en-US" sz="3200" dirty="0"/>
              <a:t>Currently planned and under initial construction will be a series of horseback riding trails with amenities for pristine view and enjoyment of horseback riders from all over the country. Easy access as well as an affordable area will make this venue a success. Stay tuned for much more detail on this future treasure.                  </a:t>
            </a:r>
          </a:p>
          <a:p>
            <a:pPr marL="201168" lvl="1" indent="0">
              <a:buNone/>
            </a:pPr>
            <a:endParaRPr lang="en-US" dirty="0"/>
          </a:p>
        </p:txBody>
      </p:sp>
      <p:sp>
        <p:nvSpPr>
          <p:cNvPr id="4" name="TextBox 3">
            <a:extLst>
              <a:ext uri="{FF2B5EF4-FFF2-40B4-BE49-F238E27FC236}">
                <a16:creationId xmlns:a16="http://schemas.microsoft.com/office/drawing/2014/main" id="{952250A2-3CEE-448C-9840-44E594028C4B}"/>
              </a:ext>
            </a:extLst>
          </p:cNvPr>
          <p:cNvSpPr txBox="1"/>
          <p:nvPr/>
        </p:nvSpPr>
        <p:spPr>
          <a:xfrm>
            <a:off x="1291988" y="6018663"/>
            <a:ext cx="5800299" cy="246221"/>
          </a:xfrm>
          <a:prstGeom prst="rect">
            <a:avLst/>
          </a:prstGeom>
          <a:noFill/>
        </p:spPr>
        <p:txBody>
          <a:bodyPr wrap="square" rtlCol="0">
            <a:spAutoFit/>
          </a:bodyPr>
          <a:lstStyle/>
          <a:p>
            <a:r>
              <a:rPr lang="en-US" sz="1000" b="1" dirty="0"/>
              <a:t>Source: </a:t>
            </a:r>
            <a:r>
              <a:rPr lang="en-US" sz="1000" dirty="0"/>
              <a:t>Mr. Toby Bennington, Director of Planning and Economic Development, City of Anniston, AL</a:t>
            </a:r>
          </a:p>
        </p:txBody>
      </p:sp>
    </p:spTree>
    <p:extLst>
      <p:ext uri="{BB962C8B-B14F-4D97-AF65-F5344CB8AC3E}">
        <p14:creationId xmlns:p14="http://schemas.microsoft.com/office/powerpoint/2010/main" val="18738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MCCLELLAN MULTI-USE TRAILS</a:t>
            </a:r>
          </a:p>
        </p:txBody>
      </p:sp>
      <p:pic>
        <p:nvPicPr>
          <p:cNvPr id="6" name="Picture 5">
            <a:extLst>
              <a:ext uri="{FF2B5EF4-FFF2-40B4-BE49-F238E27FC236}">
                <a16:creationId xmlns:a16="http://schemas.microsoft.com/office/drawing/2014/main" id="{0A7BDF7D-D702-46EB-8D69-3BFF0CC3BF17}"/>
              </a:ext>
            </a:extLst>
          </p:cNvPr>
          <p:cNvPicPr>
            <a:picLocks noChangeAspect="1"/>
          </p:cNvPicPr>
          <p:nvPr/>
        </p:nvPicPr>
        <p:blipFill>
          <a:blip r:embed="rId2"/>
          <a:stretch>
            <a:fillRect/>
          </a:stretch>
        </p:blipFill>
        <p:spPr>
          <a:xfrm>
            <a:off x="1362600" y="1953491"/>
            <a:ext cx="4351015" cy="4074619"/>
          </a:xfrm>
          <a:prstGeom prst="rect">
            <a:avLst/>
          </a:prstGeom>
        </p:spPr>
      </p:pic>
      <p:pic>
        <p:nvPicPr>
          <p:cNvPr id="7" name="Picture 6">
            <a:extLst>
              <a:ext uri="{FF2B5EF4-FFF2-40B4-BE49-F238E27FC236}">
                <a16:creationId xmlns:a16="http://schemas.microsoft.com/office/drawing/2014/main" id="{C460D2DF-4D42-4699-BA5B-8A8465780954}"/>
              </a:ext>
            </a:extLst>
          </p:cNvPr>
          <p:cNvPicPr>
            <a:picLocks noChangeAspect="1"/>
          </p:cNvPicPr>
          <p:nvPr/>
        </p:nvPicPr>
        <p:blipFill>
          <a:blip r:embed="rId3"/>
          <a:stretch>
            <a:fillRect/>
          </a:stretch>
        </p:blipFill>
        <p:spPr>
          <a:xfrm>
            <a:off x="8802392" y="2175114"/>
            <a:ext cx="2353288" cy="1165749"/>
          </a:xfrm>
          <a:prstGeom prst="rect">
            <a:avLst/>
          </a:prstGeom>
        </p:spPr>
      </p:pic>
      <p:sp>
        <p:nvSpPr>
          <p:cNvPr id="8" name="Content Placeholder 6">
            <a:extLst>
              <a:ext uri="{FF2B5EF4-FFF2-40B4-BE49-F238E27FC236}">
                <a16:creationId xmlns:a16="http://schemas.microsoft.com/office/drawing/2014/main" id="{5C5CBAD7-0C1A-4859-9AD7-CD914977264D}"/>
              </a:ext>
            </a:extLst>
          </p:cNvPr>
          <p:cNvSpPr>
            <a:spLocks noGrp="1"/>
          </p:cNvSpPr>
          <p:nvPr>
            <p:ph idx="1"/>
          </p:nvPr>
        </p:nvSpPr>
        <p:spPr>
          <a:xfrm>
            <a:off x="6233551" y="3551530"/>
            <a:ext cx="3575263" cy="2617383"/>
          </a:xfrm>
        </p:spPr>
        <p:txBody>
          <a:bodyPr>
            <a:normAutofit/>
          </a:bodyPr>
          <a:lstStyle/>
          <a:p>
            <a:pPr marL="0" indent="0">
              <a:buNone/>
            </a:pPr>
            <a:r>
              <a:rPr lang="en-US" dirty="0"/>
              <a:t>Blue Trail – 12.2 miles</a:t>
            </a:r>
          </a:p>
          <a:p>
            <a:pPr marL="0" indent="0">
              <a:buNone/>
            </a:pPr>
            <a:r>
              <a:rPr lang="en-US" dirty="0"/>
              <a:t>Yellow Trail - 2.7 miles</a:t>
            </a:r>
          </a:p>
          <a:p>
            <a:pPr marL="0" indent="0">
              <a:buNone/>
            </a:pPr>
            <a:r>
              <a:rPr lang="en-US" dirty="0"/>
              <a:t>Purple Trail – 3.0 miles</a:t>
            </a:r>
          </a:p>
          <a:p>
            <a:pPr marL="0" indent="0">
              <a:buNone/>
            </a:pPr>
            <a:r>
              <a:rPr lang="en-US" dirty="0"/>
              <a:t>Red Trail – 2.6 miles</a:t>
            </a:r>
          </a:p>
          <a:p>
            <a:pPr marL="0" indent="0">
              <a:buNone/>
            </a:pPr>
            <a:r>
              <a:rPr lang="en-US" dirty="0"/>
              <a:t>Total – 20.5 miles</a:t>
            </a:r>
          </a:p>
        </p:txBody>
      </p:sp>
      <p:sp>
        <p:nvSpPr>
          <p:cNvPr id="9" name="TextBox 8">
            <a:extLst>
              <a:ext uri="{FF2B5EF4-FFF2-40B4-BE49-F238E27FC236}">
                <a16:creationId xmlns:a16="http://schemas.microsoft.com/office/drawing/2014/main" id="{13F7A47A-2555-47CF-B35D-FB729907C339}"/>
              </a:ext>
            </a:extLst>
          </p:cNvPr>
          <p:cNvSpPr txBox="1"/>
          <p:nvPr/>
        </p:nvSpPr>
        <p:spPr>
          <a:xfrm>
            <a:off x="1291988" y="6085167"/>
            <a:ext cx="5800299" cy="246221"/>
          </a:xfrm>
          <a:prstGeom prst="rect">
            <a:avLst/>
          </a:prstGeom>
          <a:noFill/>
        </p:spPr>
        <p:txBody>
          <a:bodyPr wrap="square" rtlCol="0">
            <a:spAutoFit/>
          </a:bodyPr>
          <a:lstStyle/>
          <a:p>
            <a:r>
              <a:rPr lang="en-US" sz="1000" b="1" dirty="0"/>
              <a:t>Source</a:t>
            </a:r>
            <a:r>
              <a:rPr lang="en-US" sz="1000" dirty="0"/>
              <a:t>: BCHA Presentation – July 25 2019 – Meagan Ross, Ian MacPherson</a:t>
            </a:r>
          </a:p>
        </p:txBody>
      </p:sp>
    </p:spTree>
    <p:extLst>
      <p:ext uri="{BB962C8B-B14F-4D97-AF65-F5344CB8AC3E}">
        <p14:creationId xmlns:p14="http://schemas.microsoft.com/office/powerpoint/2010/main" val="2212760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97DF-80D5-4CD5-8F7C-FB6B7BE30966}"/>
              </a:ext>
            </a:extLst>
          </p:cNvPr>
          <p:cNvSpPr>
            <a:spLocks noGrp="1"/>
          </p:cNvSpPr>
          <p:nvPr>
            <p:ph type="title"/>
          </p:nvPr>
        </p:nvSpPr>
        <p:spPr/>
        <p:txBody>
          <a:bodyPr/>
          <a:lstStyle/>
          <a:p>
            <a:r>
              <a:rPr lang="en-US" dirty="0"/>
              <a:t>TRAIL PROGRAM BENEFITS</a:t>
            </a:r>
          </a:p>
        </p:txBody>
      </p:sp>
      <p:sp>
        <p:nvSpPr>
          <p:cNvPr id="4" name="Content Placeholder 2">
            <a:extLst>
              <a:ext uri="{FF2B5EF4-FFF2-40B4-BE49-F238E27FC236}">
                <a16:creationId xmlns:a16="http://schemas.microsoft.com/office/drawing/2014/main" id="{C697C5F3-897E-4EDB-B7D6-FB4C21AEF38F}"/>
              </a:ext>
            </a:extLst>
          </p:cNvPr>
          <p:cNvSpPr>
            <a:spLocks noGrp="1"/>
          </p:cNvSpPr>
          <p:nvPr>
            <p:ph idx="1"/>
          </p:nvPr>
        </p:nvSpPr>
        <p:spPr>
          <a:xfrm>
            <a:off x="1097280" y="2262162"/>
            <a:ext cx="11811597" cy="3236624"/>
          </a:xfrm>
        </p:spPr>
        <p:txBody>
          <a:bodyPr>
            <a:normAutofit/>
          </a:bodyPr>
          <a:lstStyle/>
          <a:p>
            <a:r>
              <a:rPr lang="en-US" sz="2800" dirty="0"/>
              <a:t>Reduces necessity for auto use</a:t>
            </a:r>
          </a:p>
          <a:p>
            <a:r>
              <a:rPr lang="en-US" sz="2800" dirty="0"/>
              <a:t>Adds to real estate values and tax revenues</a:t>
            </a:r>
          </a:p>
          <a:p>
            <a:r>
              <a:rPr lang="en-US" sz="2800" dirty="0"/>
              <a:t>Increases tourism visits, income and jobs</a:t>
            </a:r>
          </a:p>
          <a:p>
            <a:r>
              <a:rPr lang="en-US" sz="2800" dirty="0"/>
              <a:t>Encourages greater physical activity and health</a:t>
            </a:r>
          </a:p>
          <a:p>
            <a:r>
              <a:rPr lang="en-US" sz="2800" dirty="0"/>
              <a:t>Increases alternatives for mobility and accessibility</a:t>
            </a:r>
          </a:p>
        </p:txBody>
      </p:sp>
      <p:pic>
        <p:nvPicPr>
          <p:cNvPr id="5" name="Picture 4">
            <a:extLst>
              <a:ext uri="{FF2B5EF4-FFF2-40B4-BE49-F238E27FC236}">
                <a16:creationId xmlns:a16="http://schemas.microsoft.com/office/drawing/2014/main" id="{1953CC31-C144-4AC5-A29A-46DBC99B3172}"/>
              </a:ext>
            </a:extLst>
          </p:cNvPr>
          <p:cNvPicPr>
            <a:picLocks noChangeAspect="1"/>
          </p:cNvPicPr>
          <p:nvPr/>
        </p:nvPicPr>
        <p:blipFill>
          <a:blip r:embed="rId2"/>
          <a:stretch>
            <a:fillRect/>
          </a:stretch>
        </p:blipFill>
        <p:spPr>
          <a:xfrm>
            <a:off x="7928973" y="2129157"/>
            <a:ext cx="3226707" cy="2065879"/>
          </a:xfrm>
          <a:prstGeom prst="rect">
            <a:avLst/>
          </a:prstGeom>
        </p:spPr>
      </p:pic>
      <p:sp>
        <p:nvSpPr>
          <p:cNvPr id="6" name="TextBox 5">
            <a:extLst>
              <a:ext uri="{FF2B5EF4-FFF2-40B4-BE49-F238E27FC236}">
                <a16:creationId xmlns:a16="http://schemas.microsoft.com/office/drawing/2014/main" id="{69BCD51F-A9D3-47B6-ACB7-214E04697A96}"/>
              </a:ext>
            </a:extLst>
          </p:cNvPr>
          <p:cNvSpPr txBox="1"/>
          <p:nvPr/>
        </p:nvSpPr>
        <p:spPr>
          <a:xfrm>
            <a:off x="1097280" y="6088061"/>
            <a:ext cx="6688975" cy="246221"/>
          </a:xfrm>
          <a:prstGeom prst="rect">
            <a:avLst/>
          </a:prstGeom>
          <a:noFill/>
        </p:spPr>
        <p:txBody>
          <a:bodyPr wrap="square" rtlCol="0">
            <a:spAutoFit/>
          </a:bodyPr>
          <a:lstStyle/>
          <a:p>
            <a:r>
              <a:rPr lang="en-US" sz="1000" b="1" dirty="0"/>
              <a:t>Source: </a:t>
            </a:r>
            <a:r>
              <a:rPr lang="en-US" sz="1000" b="1" i="1" dirty="0"/>
              <a:t>Anniston Area Bicycle Program Integration</a:t>
            </a:r>
            <a:r>
              <a:rPr lang="en-US" sz="1000" b="1" dirty="0"/>
              <a:t>, 2016 Georgia Trail Summit, April 15, 2016, Carrollton, Georgia</a:t>
            </a:r>
            <a:endParaRPr lang="en-US" sz="1000" dirty="0"/>
          </a:p>
        </p:txBody>
      </p:sp>
    </p:spTree>
    <p:extLst>
      <p:ext uri="{BB962C8B-B14F-4D97-AF65-F5344CB8AC3E}">
        <p14:creationId xmlns:p14="http://schemas.microsoft.com/office/powerpoint/2010/main" val="3492161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97DF-80D5-4CD5-8F7C-FB6B7BE30966}"/>
              </a:ext>
            </a:extLst>
          </p:cNvPr>
          <p:cNvSpPr>
            <a:spLocks noGrp="1"/>
          </p:cNvSpPr>
          <p:nvPr>
            <p:ph type="title"/>
          </p:nvPr>
        </p:nvSpPr>
        <p:spPr/>
        <p:txBody>
          <a:bodyPr/>
          <a:lstStyle/>
          <a:p>
            <a:r>
              <a:rPr lang="en-US" dirty="0"/>
              <a:t>ANNISTON AREA BICYCLE PROGRAM OBJECTIVES</a:t>
            </a:r>
          </a:p>
        </p:txBody>
      </p:sp>
      <p:sp>
        <p:nvSpPr>
          <p:cNvPr id="6" name="TextBox 5">
            <a:extLst>
              <a:ext uri="{FF2B5EF4-FFF2-40B4-BE49-F238E27FC236}">
                <a16:creationId xmlns:a16="http://schemas.microsoft.com/office/drawing/2014/main" id="{69BCD51F-A9D3-47B6-ACB7-214E04697A96}"/>
              </a:ext>
            </a:extLst>
          </p:cNvPr>
          <p:cNvSpPr txBox="1"/>
          <p:nvPr/>
        </p:nvSpPr>
        <p:spPr>
          <a:xfrm>
            <a:off x="1097280" y="6088061"/>
            <a:ext cx="6688975" cy="246221"/>
          </a:xfrm>
          <a:prstGeom prst="rect">
            <a:avLst/>
          </a:prstGeom>
          <a:noFill/>
        </p:spPr>
        <p:txBody>
          <a:bodyPr wrap="square" rtlCol="0">
            <a:spAutoFit/>
          </a:bodyPr>
          <a:lstStyle/>
          <a:p>
            <a:r>
              <a:rPr lang="en-US" sz="1000" b="1" dirty="0"/>
              <a:t>Source: </a:t>
            </a:r>
            <a:r>
              <a:rPr lang="en-US" sz="1000" b="1" i="1" dirty="0"/>
              <a:t>Anniston Area Bicycle Program Integration</a:t>
            </a:r>
            <a:r>
              <a:rPr lang="en-US" sz="1000" b="1" dirty="0"/>
              <a:t>, 2016 Georgia Trail Summit, April 15, 2016, Carrollton, Georgia</a:t>
            </a:r>
            <a:endParaRPr lang="en-US" sz="1000" dirty="0"/>
          </a:p>
        </p:txBody>
      </p:sp>
      <p:sp>
        <p:nvSpPr>
          <p:cNvPr id="7" name="Content Placeholder 2">
            <a:extLst>
              <a:ext uri="{FF2B5EF4-FFF2-40B4-BE49-F238E27FC236}">
                <a16:creationId xmlns:a16="http://schemas.microsoft.com/office/drawing/2014/main" id="{2F77E579-E0E6-4E30-A476-7EF625FEE6C4}"/>
              </a:ext>
            </a:extLst>
          </p:cNvPr>
          <p:cNvSpPr txBox="1">
            <a:spLocks/>
          </p:cNvSpPr>
          <p:nvPr/>
        </p:nvSpPr>
        <p:spPr>
          <a:xfrm>
            <a:off x="1097280" y="2183642"/>
            <a:ext cx="10805756" cy="4116953"/>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a:t>Develop a network of bikeways that:</a:t>
            </a:r>
          </a:p>
          <a:p>
            <a:pPr lvl="1"/>
            <a:r>
              <a:rPr lang="en-US" sz="2400" dirty="0"/>
              <a:t>Is safe, seamless and complementary</a:t>
            </a:r>
          </a:p>
          <a:p>
            <a:pPr lvl="1"/>
            <a:r>
              <a:rPr lang="en-US" sz="2400" dirty="0"/>
              <a:t>Utilizes existing and available transportation resources and infrastructures</a:t>
            </a:r>
          </a:p>
          <a:p>
            <a:pPr lvl="1"/>
            <a:r>
              <a:rPr lang="en-US" sz="2400" dirty="0"/>
              <a:t>Efficiently links important local destinations</a:t>
            </a:r>
          </a:p>
          <a:p>
            <a:pPr lvl="1"/>
            <a:r>
              <a:rPr lang="en-US" sz="2400" dirty="0"/>
              <a:t>Supports immediate and long-term local development initiatives</a:t>
            </a:r>
          </a:p>
          <a:p>
            <a:pPr lvl="1"/>
            <a:r>
              <a:rPr lang="en-US" sz="2400" dirty="0"/>
              <a:t>Can be financed and implemented in a phased progression</a:t>
            </a:r>
          </a:p>
        </p:txBody>
      </p:sp>
    </p:spTree>
    <p:extLst>
      <p:ext uri="{BB962C8B-B14F-4D97-AF65-F5344CB8AC3E}">
        <p14:creationId xmlns:p14="http://schemas.microsoft.com/office/powerpoint/2010/main" val="202005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8B68-27A0-4B96-8706-D83B95681845}"/>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4EEE8ABA-0F32-48E6-BBE3-EE0ACE3EBFCB}"/>
              </a:ext>
            </a:extLst>
          </p:cNvPr>
          <p:cNvSpPr>
            <a:spLocks noGrp="1"/>
          </p:cNvSpPr>
          <p:nvPr>
            <p:ph idx="1"/>
          </p:nvPr>
        </p:nvSpPr>
        <p:spPr/>
        <p:txBody>
          <a:bodyPr>
            <a:normAutofit lnSpcReduction="10000"/>
          </a:bodyPr>
          <a:lstStyle/>
          <a:p>
            <a:pPr lvl="1">
              <a:buFont typeface="Arial" panose="020B0604020202020204" pitchFamily="34" charset="0"/>
              <a:buChar char="•"/>
            </a:pPr>
            <a:r>
              <a:rPr lang="en-US" sz="4000" dirty="0"/>
              <a:t>Chief </a:t>
            </a:r>
            <a:r>
              <a:rPr lang="en-US" sz="4000" dirty="0" err="1"/>
              <a:t>Ladiga</a:t>
            </a:r>
            <a:r>
              <a:rPr lang="en-US" sz="4000" dirty="0"/>
              <a:t> Trail</a:t>
            </a:r>
          </a:p>
          <a:p>
            <a:pPr lvl="1">
              <a:buFont typeface="Arial" panose="020B0604020202020204" pitchFamily="34" charset="0"/>
              <a:buChar char="•"/>
            </a:pPr>
            <a:r>
              <a:rPr lang="en-US" sz="4000" dirty="0"/>
              <a:t>Coldwater Mountain Trail</a:t>
            </a:r>
          </a:p>
          <a:p>
            <a:pPr lvl="1">
              <a:buFont typeface="Arial" panose="020B0604020202020204" pitchFamily="34" charset="0"/>
              <a:buChar char="•"/>
            </a:pPr>
            <a:r>
              <a:rPr lang="en-US" sz="4000" dirty="0"/>
              <a:t>McClellan Mountain Bike Trail System</a:t>
            </a:r>
          </a:p>
          <a:p>
            <a:pPr lvl="1">
              <a:buFont typeface="Arial" panose="020B0604020202020204" pitchFamily="34" charset="0"/>
              <a:buChar char="•"/>
            </a:pPr>
            <a:r>
              <a:rPr lang="en-US" sz="4000" dirty="0"/>
              <a:t>McClellan Multi-Use Trail System (Cane Creek Multi-use Segment and Back Country Horsemen of America)</a:t>
            </a:r>
          </a:p>
        </p:txBody>
      </p:sp>
    </p:spTree>
    <p:extLst>
      <p:ext uri="{BB962C8B-B14F-4D97-AF65-F5344CB8AC3E}">
        <p14:creationId xmlns:p14="http://schemas.microsoft.com/office/powerpoint/2010/main" val="3081390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CHIEF LADIGA TRAIL</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normAutofit fontScale="92500" lnSpcReduction="20000"/>
          </a:bodyPr>
          <a:lstStyle/>
          <a:p>
            <a:pPr marL="201168" lvl="1" indent="0">
              <a:buNone/>
            </a:pPr>
            <a:endParaRPr lang="en-US" dirty="0"/>
          </a:p>
          <a:p>
            <a:r>
              <a:rPr lang="en-US" sz="2600" dirty="0"/>
              <a:t>The process to complete what will be the final 7.2 miles of the Chief </a:t>
            </a:r>
            <a:r>
              <a:rPr lang="en-US" sz="2600" dirty="0" err="1"/>
              <a:t>Ladiga</a:t>
            </a:r>
            <a:r>
              <a:rPr lang="en-US" sz="2600" dirty="0"/>
              <a:t> Trail is underway. The acquisition phase of the abandoned rail corridor has been initiated. There are several phases of this given that federal dollars are being used for acquisition. This is the only update for acquisition that can be provided until it is completed. The final 7.2 miles, once completed, will establish a 98-mile trail joining the Chief </a:t>
            </a:r>
            <a:r>
              <a:rPr lang="en-US" sz="2600" dirty="0" err="1"/>
              <a:t>Ladiga</a:t>
            </a:r>
            <a:r>
              <a:rPr lang="en-US" sz="2600" dirty="0"/>
              <a:t> Trail and the Silver Comet Trail from Anniston, AL to metropolitan Atlanta. The McClellan Spur, which runs from the abandoned corridor, future Chief </a:t>
            </a:r>
            <a:r>
              <a:rPr lang="en-US" sz="2600" dirty="0" err="1"/>
              <a:t>Ladiga</a:t>
            </a:r>
            <a:r>
              <a:rPr lang="en-US" sz="2600" dirty="0"/>
              <a:t> Trail, is complete. The plans are to connect the trail to McClellan and to points eastward.           </a:t>
            </a:r>
          </a:p>
          <a:p>
            <a:pPr marL="201168" lvl="1" indent="0">
              <a:buNone/>
            </a:pPr>
            <a:endParaRPr lang="en-US" sz="2800" dirty="0"/>
          </a:p>
          <a:p>
            <a:pPr marL="201168" lvl="1" indent="0">
              <a:buNone/>
            </a:pPr>
            <a:endParaRPr lang="en-US" dirty="0"/>
          </a:p>
        </p:txBody>
      </p:sp>
      <p:sp>
        <p:nvSpPr>
          <p:cNvPr id="4" name="TextBox 3">
            <a:extLst>
              <a:ext uri="{FF2B5EF4-FFF2-40B4-BE49-F238E27FC236}">
                <a16:creationId xmlns:a16="http://schemas.microsoft.com/office/drawing/2014/main" id="{B3B9CF25-7220-4D53-AD6A-9375A9175C98}"/>
              </a:ext>
            </a:extLst>
          </p:cNvPr>
          <p:cNvSpPr txBox="1"/>
          <p:nvPr/>
        </p:nvSpPr>
        <p:spPr>
          <a:xfrm>
            <a:off x="1291988" y="6132396"/>
            <a:ext cx="5800299" cy="246221"/>
          </a:xfrm>
          <a:prstGeom prst="rect">
            <a:avLst/>
          </a:prstGeom>
          <a:noFill/>
        </p:spPr>
        <p:txBody>
          <a:bodyPr wrap="square" rtlCol="0">
            <a:spAutoFit/>
          </a:bodyPr>
          <a:lstStyle/>
          <a:p>
            <a:r>
              <a:rPr lang="en-US" sz="1000" b="1" dirty="0"/>
              <a:t>Source: </a:t>
            </a:r>
            <a:r>
              <a:rPr lang="en-US" sz="1000" dirty="0"/>
              <a:t>Mr. Toby Bennington, Director of Planning and Economic Development, City of Anniston, AL</a:t>
            </a:r>
          </a:p>
        </p:txBody>
      </p:sp>
    </p:spTree>
    <p:extLst>
      <p:ext uri="{BB962C8B-B14F-4D97-AF65-F5344CB8AC3E}">
        <p14:creationId xmlns:p14="http://schemas.microsoft.com/office/powerpoint/2010/main" val="303207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CHIEF LADIGA TRAIL</a:t>
            </a:r>
          </a:p>
        </p:txBody>
      </p:sp>
      <p:sp>
        <p:nvSpPr>
          <p:cNvPr id="4" name="TextBox 3">
            <a:extLst>
              <a:ext uri="{FF2B5EF4-FFF2-40B4-BE49-F238E27FC236}">
                <a16:creationId xmlns:a16="http://schemas.microsoft.com/office/drawing/2014/main" id="{B3B9CF25-7220-4D53-AD6A-9375A9175C98}"/>
              </a:ext>
            </a:extLst>
          </p:cNvPr>
          <p:cNvSpPr txBox="1"/>
          <p:nvPr/>
        </p:nvSpPr>
        <p:spPr>
          <a:xfrm>
            <a:off x="1291988" y="6132396"/>
            <a:ext cx="5800299" cy="246221"/>
          </a:xfrm>
          <a:prstGeom prst="rect">
            <a:avLst/>
          </a:prstGeom>
          <a:noFill/>
        </p:spPr>
        <p:txBody>
          <a:bodyPr wrap="square" rtlCol="0">
            <a:spAutoFit/>
          </a:bodyPr>
          <a:lstStyle/>
          <a:p>
            <a:r>
              <a:rPr lang="en-US" sz="1000" b="1" dirty="0"/>
              <a:t>Source: </a:t>
            </a:r>
            <a:r>
              <a:rPr lang="en-US" sz="1000" dirty="0">
                <a:hlinkClick r:id="rId2"/>
              </a:rPr>
              <a:t>https://www.traillink.com/trail-maps/chief-ladiga-trail/</a:t>
            </a:r>
            <a:endParaRPr lang="en-US" sz="1000" dirty="0"/>
          </a:p>
        </p:txBody>
      </p:sp>
      <p:pic>
        <p:nvPicPr>
          <p:cNvPr id="9" name="Picture 8">
            <a:extLst>
              <a:ext uri="{FF2B5EF4-FFF2-40B4-BE49-F238E27FC236}">
                <a16:creationId xmlns:a16="http://schemas.microsoft.com/office/drawing/2014/main" id="{4CCFB382-D7C3-48DB-9007-35D6D7BB8254}"/>
              </a:ext>
            </a:extLst>
          </p:cNvPr>
          <p:cNvPicPr>
            <a:picLocks noChangeAspect="1"/>
          </p:cNvPicPr>
          <p:nvPr/>
        </p:nvPicPr>
        <p:blipFill rotWithShape="1">
          <a:blip r:embed="rId3"/>
          <a:srcRect t="9616" b="9495"/>
          <a:stretch/>
        </p:blipFill>
        <p:spPr>
          <a:xfrm>
            <a:off x="2097232" y="1975919"/>
            <a:ext cx="7545532" cy="4068998"/>
          </a:xfrm>
          <a:prstGeom prst="rect">
            <a:avLst/>
          </a:prstGeom>
        </p:spPr>
      </p:pic>
    </p:spTree>
    <p:extLst>
      <p:ext uri="{BB962C8B-B14F-4D97-AF65-F5344CB8AC3E}">
        <p14:creationId xmlns:p14="http://schemas.microsoft.com/office/powerpoint/2010/main" val="9980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MCCLELLAN SPUR</a:t>
            </a:r>
          </a:p>
        </p:txBody>
      </p:sp>
      <p:pic>
        <p:nvPicPr>
          <p:cNvPr id="3" name="Picture 2">
            <a:extLst>
              <a:ext uri="{FF2B5EF4-FFF2-40B4-BE49-F238E27FC236}">
                <a16:creationId xmlns:a16="http://schemas.microsoft.com/office/drawing/2014/main" id="{144DF38A-8536-40FA-A6D8-46D678ECC27A}"/>
              </a:ext>
            </a:extLst>
          </p:cNvPr>
          <p:cNvPicPr>
            <a:picLocks noChangeAspect="1"/>
          </p:cNvPicPr>
          <p:nvPr/>
        </p:nvPicPr>
        <p:blipFill>
          <a:blip r:embed="rId2"/>
          <a:stretch>
            <a:fillRect/>
          </a:stretch>
        </p:blipFill>
        <p:spPr>
          <a:xfrm>
            <a:off x="1097280" y="1925034"/>
            <a:ext cx="6310426" cy="4128070"/>
          </a:xfrm>
          <a:prstGeom prst="rect">
            <a:avLst/>
          </a:prstGeom>
        </p:spPr>
      </p:pic>
      <p:sp>
        <p:nvSpPr>
          <p:cNvPr id="8" name="TextBox 7">
            <a:extLst>
              <a:ext uri="{FF2B5EF4-FFF2-40B4-BE49-F238E27FC236}">
                <a16:creationId xmlns:a16="http://schemas.microsoft.com/office/drawing/2014/main" id="{E2985563-19C9-434D-B4DF-883516BABC10}"/>
              </a:ext>
            </a:extLst>
          </p:cNvPr>
          <p:cNvSpPr txBox="1"/>
          <p:nvPr/>
        </p:nvSpPr>
        <p:spPr>
          <a:xfrm>
            <a:off x="1291988" y="6123957"/>
            <a:ext cx="5800299" cy="246221"/>
          </a:xfrm>
          <a:prstGeom prst="rect">
            <a:avLst/>
          </a:prstGeom>
          <a:noFill/>
        </p:spPr>
        <p:txBody>
          <a:bodyPr wrap="square" rtlCol="0">
            <a:spAutoFit/>
          </a:bodyPr>
          <a:lstStyle/>
          <a:p>
            <a:r>
              <a:rPr lang="en-US" sz="1000" b="1"/>
              <a:t>Source: </a:t>
            </a:r>
            <a:r>
              <a:rPr lang="en-US" sz="1000"/>
              <a:t>Mr. Toby Bennington, Director of Planning and Economic Development, City of Anniston, AL</a:t>
            </a:r>
            <a:endParaRPr lang="en-US" sz="1000" dirty="0"/>
          </a:p>
        </p:txBody>
      </p:sp>
      <p:pic>
        <p:nvPicPr>
          <p:cNvPr id="4" name="Picture 3">
            <a:extLst>
              <a:ext uri="{FF2B5EF4-FFF2-40B4-BE49-F238E27FC236}">
                <a16:creationId xmlns:a16="http://schemas.microsoft.com/office/drawing/2014/main" id="{5B6CBC87-5E38-4BD6-A293-7DD1453CBC89}"/>
              </a:ext>
            </a:extLst>
          </p:cNvPr>
          <p:cNvPicPr>
            <a:picLocks noChangeAspect="1"/>
          </p:cNvPicPr>
          <p:nvPr/>
        </p:nvPicPr>
        <p:blipFill>
          <a:blip r:embed="rId3"/>
          <a:stretch>
            <a:fillRect/>
          </a:stretch>
        </p:blipFill>
        <p:spPr>
          <a:xfrm>
            <a:off x="7407706" y="2427316"/>
            <a:ext cx="4396781" cy="3307275"/>
          </a:xfrm>
          <a:prstGeom prst="rect">
            <a:avLst/>
          </a:prstGeom>
        </p:spPr>
      </p:pic>
    </p:spTree>
    <p:extLst>
      <p:ext uri="{BB962C8B-B14F-4D97-AF65-F5344CB8AC3E}">
        <p14:creationId xmlns:p14="http://schemas.microsoft.com/office/powerpoint/2010/main" val="385744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5311-F025-47CB-8DE5-0F3948697BA7}"/>
              </a:ext>
            </a:extLst>
          </p:cNvPr>
          <p:cNvSpPr>
            <a:spLocks noGrp="1"/>
          </p:cNvSpPr>
          <p:nvPr>
            <p:ph type="title"/>
          </p:nvPr>
        </p:nvSpPr>
        <p:spPr/>
        <p:txBody>
          <a:bodyPr/>
          <a:lstStyle/>
          <a:p>
            <a:r>
              <a:rPr lang="en-US" dirty="0"/>
              <a:t>CHIEF LADIGA TRAIL</a:t>
            </a:r>
          </a:p>
        </p:txBody>
      </p:sp>
      <p:sp>
        <p:nvSpPr>
          <p:cNvPr id="3" name="Content Placeholder 2">
            <a:extLst>
              <a:ext uri="{FF2B5EF4-FFF2-40B4-BE49-F238E27FC236}">
                <a16:creationId xmlns:a16="http://schemas.microsoft.com/office/drawing/2014/main" id="{B1EACC4D-F4E2-4076-BF47-B4053751F1F9}"/>
              </a:ext>
            </a:extLst>
          </p:cNvPr>
          <p:cNvSpPr>
            <a:spLocks noGrp="1"/>
          </p:cNvSpPr>
          <p:nvPr>
            <p:ph idx="1"/>
          </p:nvPr>
        </p:nvSpPr>
        <p:spPr/>
        <p:txBody>
          <a:bodyPr/>
          <a:lstStyle/>
          <a:p>
            <a:pPr marL="201168" lvl="1" indent="0">
              <a:buNone/>
            </a:pPr>
            <a:r>
              <a:rPr lang="en-US" dirty="0"/>
              <a:t>TRAIL COUNTS</a:t>
            </a:r>
          </a:p>
          <a:p>
            <a:pPr marL="201168" lvl="1" indent="0">
              <a:buNone/>
            </a:pPr>
            <a:endParaRPr lang="en-US" dirty="0"/>
          </a:p>
          <a:p>
            <a:pPr marL="201168" lvl="1" indent="0">
              <a:buNone/>
            </a:pPr>
            <a:endParaRPr lang="en-US" dirty="0"/>
          </a:p>
        </p:txBody>
      </p:sp>
      <p:pic>
        <p:nvPicPr>
          <p:cNvPr id="5" name="Picture 4">
            <a:extLst>
              <a:ext uri="{FF2B5EF4-FFF2-40B4-BE49-F238E27FC236}">
                <a16:creationId xmlns:a16="http://schemas.microsoft.com/office/drawing/2014/main" id="{B4041A3C-ABD6-47EF-8D00-56A7A9CAC808}"/>
              </a:ext>
            </a:extLst>
          </p:cNvPr>
          <p:cNvPicPr>
            <a:picLocks noChangeAspect="1"/>
          </p:cNvPicPr>
          <p:nvPr/>
        </p:nvPicPr>
        <p:blipFill>
          <a:blip r:embed="rId2"/>
          <a:stretch>
            <a:fillRect/>
          </a:stretch>
        </p:blipFill>
        <p:spPr>
          <a:xfrm>
            <a:off x="3031872" y="2133687"/>
            <a:ext cx="6500056" cy="4001613"/>
          </a:xfrm>
          <a:prstGeom prst="rect">
            <a:avLst/>
          </a:prstGeom>
        </p:spPr>
      </p:pic>
      <p:sp>
        <p:nvSpPr>
          <p:cNvPr id="6" name="TextBox 5">
            <a:extLst>
              <a:ext uri="{FF2B5EF4-FFF2-40B4-BE49-F238E27FC236}">
                <a16:creationId xmlns:a16="http://schemas.microsoft.com/office/drawing/2014/main" id="{64B3D102-1557-4C13-BFFC-C28AE0713754}"/>
              </a:ext>
            </a:extLst>
          </p:cNvPr>
          <p:cNvSpPr txBox="1"/>
          <p:nvPr/>
        </p:nvSpPr>
        <p:spPr>
          <a:xfrm>
            <a:off x="1291988" y="6132396"/>
            <a:ext cx="5800299" cy="246221"/>
          </a:xfrm>
          <a:prstGeom prst="rect">
            <a:avLst/>
          </a:prstGeom>
          <a:noFill/>
        </p:spPr>
        <p:txBody>
          <a:bodyPr wrap="square" rtlCol="0">
            <a:spAutoFit/>
          </a:bodyPr>
          <a:lstStyle/>
          <a:p>
            <a:r>
              <a:rPr lang="en-US" sz="1000" b="1" dirty="0"/>
              <a:t>Source: </a:t>
            </a:r>
            <a:r>
              <a:rPr lang="en-US" sz="1000" dirty="0"/>
              <a:t>JSU installed GFX Infrared Trail </a:t>
            </a:r>
            <a:r>
              <a:rPr lang="en-US" sz="1000" dirty="0" err="1"/>
              <a:t>Counters</a:t>
            </a:r>
            <a:r>
              <a:rPr lang="en-US" sz="1000" dirty="0" err="1">
                <a:hlinkClick r:id="rId3"/>
              </a:rPr>
              <a:t>l</a:t>
            </a:r>
            <a:endParaRPr lang="en-US" sz="1000" dirty="0"/>
          </a:p>
        </p:txBody>
      </p:sp>
    </p:spTree>
    <p:extLst>
      <p:ext uri="{BB962C8B-B14F-4D97-AF65-F5344CB8AC3E}">
        <p14:creationId xmlns:p14="http://schemas.microsoft.com/office/powerpoint/2010/main" val="3281783285"/>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docProps/app.xml><?xml version="1.0" encoding="utf-8"?>
<Properties xmlns="http://schemas.openxmlformats.org/officeDocument/2006/extended-properties" xmlns:vt="http://schemas.openxmlformats.org/officeDocument/2006/docPropsVTypes">
  <Template>{760FB3FB-BAC0-4498-8DC2-462A8E3BC79A}tf56160789</Template>
  <TotalTime>0</TotalTime>
  <Words>1293</Words>
  <Application>Microsoft Office PowerPoint</Application>
  <PresentationFormat>Widescreen</PresentationFormat>
  <Paragraphs>96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Bookman Old Style</vt:lpstr>
      <vt:lpstr>Calibri</vt:lpstr>
      <vt:lpstr>Franklin Gothic Book</vt:lpstr>
      <vt:lpstr>1_RetrospectVTI</vt:lpstr>
      <vt:lpstr>Economic Impact and Benefit of the Recreation Trail Network in Calhoun County</vt:lpstr>
      <vt:lpstr>“If there’s one essential ingredient to creating trails and trail systems, it’s people. All the land and financing in the world won’t blaze a trail if there aren’t people championing the project.”</vt:lpstr>
      <vt:lpstr>TRAIL PROGRAM BENEFITS</vt:lpstr>
      <vt:lpstr>ANNISTON AREA BICYCLE PROGRAM OBJECTIVES</vt:lpstr>
      <vt:lpstr>OVERVIEW</vt:lpstr>
      <vt:lpstr>CHIEF LADIGA TRAIL</vt:lpstr>
      <vt:lpstr>CHIEF LADIGA TRAIL</vt:lpstr>
      <vt:lpstr>MCCLELLAN SPUR</vt:lpstr>
      <vt:lpstr>CHIEF LADIGA TRAIL</vt:lpstr>
      <vt:lpstr>COLDWATER MOUNTAIN TRAILS</vt:lpstr>
      <vt:lpstr>COLDWATER MOUNTAIN TRAILS</vt:lpstr>
      <vt:lpstr>COLDWATER MOUNTAIN TRAILS</vt:lpstr>
      <vt:lpstr>COLDWATER MOUNTAIN TRAILS</vt:lpstr>
      <vt:lpstr>COLDWATER MOUNTAIN TRAILS</vt:lpstr>
      <vt:lpstr>COLDWATER MOUNTAIN TRAILS</vt:lpstr>
      <vt:lpstr>COLDWATER MOUNTAIN TRAILS</vt:lpstr>
      <vt:lpstr>MCCLELLAN BIKE TRAILS</vt:lpstr>
      <vt:lpstr>MCCLELLAN BIKE TRAILS</vt:lpstr>
      <vt:lpstr>MCCLELLAN MULTI-USE TRAILS</vt:lpstr>
      <vt:lpstr>MCCLELLAN EQUESTRIAN TRAILS</vt:lpstr>
      <vt:lpstr>MCCLELLAN MULTI-USE TRAILS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2020-01-30T18:59:39Z</dcterms:created>
  <dcterms:modified xsi:type="dcterms:W3CDTF">2020-02-07T22:22:14Z</dcterms:modified>
</cp:coreProperties>
</file>